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96" r:id="rId1"/>
  </p:sldMasterIdLst>
  <p:notesMasterIdLst>
    <p:notesMasterId r:id="rId33"/>
  </p:notesMasterIdLst>
  <p:handoutMasterIdLst>
    <p:handoutMasterId r:id="rId34"/>
  </p:handoutMasterIdLst>
  <p:sldIdLst>
    <p:sldId id="379" r:id="rId2"/>
    <p:sldId id="272" r:id="rId3"/>
    <p:sldId id="380" r:id="rId4"/>
    <p:sldId id="414" r:id="rId5"/>
    <p:sldId id="381" r:id="rId6"/>
    <p:sldId id="360" r:id="rId7"/>
    <p:sldId id="382" r:id="rId8"/>
    <p:sldId id="415" r:id="rId9"/>
    <p:sldId id="386" r:id="rId10"/>
    <p:sldId id="383" r:id="rId11"/>
    <p:sldId id="411" r:id="rId12"/>
    <p:sldId id="384" r:id="rId13"/>
    <p:sldId id="389" r:id="rId14"/>
    <p:sldId id="399" r:id="rId15"/>
    <p:sldId id="416" r:id="rId16"/>
    <p:sldId id="387" r:id="rId17"/>
    <p:sldId id="392" r:id="rId18"/>
    <p:sldId id="391" r:id="rId19"/>
    <p:sldId id="390" r:id="rId20"/>
    <p:sldId id="396" r:id="rId21"/>
    <p:sldId id="397" r:id="rId22"/>
    <p:sldId id="402" r:id="rId23"/>
    <p:sldId id="401" r:id="rId24"/>
    <p:sldId id="404" r:id="rId25"/>
    <p:sldId id="403" r:id="rId26"/>
    <p:sldId id="405" r:id="rId27"/>
    <p:sldId id="406" r:id="rId28"/>
    <p:sldId id="407" r:id="rId29"/>
    <p:sldId id="410" r:id="rId30"/>
    <p:sldId id="413" r:id="rId31"/>
    <p:sldId id="412" r:id="rId32"/>
  </p:sldIdLst>
  <p:sldSz cx="12192000" cy="6858000"/>
  <p:notesSz cx="6858000" cy="9144000"/>
  <p:embeddedFontLst>
    <p:embeddedFont>
      <p:font typeface="아리따-돋움(TTF)-Medium" panose="02020603020101020101" pitchFamily="18" charset="-127"/>
      <p:regular r:id="rId35"/>
    </p:embeddedFont>
    <p:embeddedFont>
      <p:font typeface="아리따-돋움(TTF)-Bold" panose="02020603020101020101" pitchFamily="18" charset="-127"/>
      <p:regular r:id="rId36"/>
    </p:embeddedFont>
    <p:embeddedFont>
      <p:font typeface="맑은 고딕" panose="020B0503020000020004" pitchFamily="50" charset="-127"/>
      <p:regular r:id="rId37"/>
      <p:bold r:id="rId38"/>
    </p:embeddedFont>
    <p:embeddedFont>
      <p:font typeface="배달의민족 주아" panose="02020603020101020101" pitchFamily="18" charset="-127"/>
      <p:regular r:id="rId39"/>
    </p:embeddedFont>
    <p:embeddedFont>
      <p:font typeface="Beattingvile" pitchFamily="50" charset="0"/>
      <p:regular r:id="rId40"/>
    </p:embeddedFont>
    <p:embeddedFont>
      <p:font typeface="아리따-돋움(TTF)-SemiBold" panose="02020603020101020101" pitchFamily="18" charset="-127"/>
      <p:regular r:id="rId4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2D9FE"/>
    <a:srgbClr val="DDE5E8"/>
    <a:srgbClr val="4E91FC"/>
    <a:srgbClr val="FCFBFA"/>
    <a:srgbClr val="022866"/>
    <a:srgbClr val="FF7D25"/>
    <a:srgbClr val="9933FF"/>
    <a:srgbClr val="3BFBFB"/>
    <a:srgbClr val="0AA681"/>
    <a:srgbClr val="E9E6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보통 스타일 3 - 강조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보통 스타일 3 - 강조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보통 스타일 3 - 강조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보통 스타일 3 - 강조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보통 스타일 3 - 강조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6" autoAdjust="0"/>
    <p:restoredTop sz="94660"/>
  </p:normalViewPr>
  <p:slideViewPr>
    <p:cSldViewPr snapToGrid="0" showGuides="1">
      <p:cViewPr varScale="1">
        <p:scale>
          <a:sx n="57" d="100"/>
          <a:sy n="57" d="100"/>
        </p:scale>
        <p:origin x="48" y="6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51" d="100"/>
          <a:sy n="51" d="100"/>
        </p:scale>
        <p:origin x="2624" y="4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A513BA-3E82-4812-9926-DD5B40EAAC25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날짜 개체 틀 5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DC2647-C259-4EB5-84B8-93A3F8E54DE7}" type="datetimeFigureOut">
              <a:rPr lang="ko-KR" altLang="en-US" smtClean="0"/>
              <a:t>2019-12-20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98666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D9C9D8-2B20-4A5B-A875-38566BA27C49}" type="datetimeFigureOut">
              <a:rPr lang="ko-KR" altLang="en-US" smtClean="0"/>
              <a:t>2019-12-20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52AC14-981E-406A-8BAE-7DAC4DDF09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30626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22363"/>
            <a:ext cx="103632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2019-12-20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8204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2019-12-20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46297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2019-12-20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53422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2019-12-20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77736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2019-12-20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90056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2019-12-20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43362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2019-12-20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40014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2019-12-20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05693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2019-12-20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15359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2019-12-20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86576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2019-12-20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21109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B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71C398-EBCC-4210-8AFD-1D056CED0821}" type="datetimeFigureOut">
              <a:rPr lang="ko-KR" altLang="en-US" smtClean="0"/>
              <a:t>2019-12-20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65920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0" y="-8527"/>
            <a:ext cx="12192000" cy="6875056"/>
          </a:xfrm>
          <a:prstGeom prst="rect">
            <a:avLst/>
          </a:prstGeom>
          <a:solidFill>
            <a:srgbClr val="DDE5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613969" y="3291571"/>
            <a:ext cx="10964062" cy="853059"/>
            <a:chOff x="613969" y="3187882"/>
            <a:chExt cx="10964062" cy="625839"/>
          </a:xfrm>
        </p:grpSpPr>
        <p:sp>
          <p:nvSpPr>
            <p:cNvPr id="19" name="직사각형 18"/>
            <p:cNvSpPr/>
            <p:nvPr/>
          </p:nvSpPr>
          <p:spPr>
            <a:xfrm>
              <a:off x="613969" y="3187882"/>
              <a:ext cx="10964062" cy="62583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2"/>
            <a:srcRect b="8862"/>
            <a:stretch/>
          </p:blipFill>
          <p:spPr>
            <a:xfrm>
              <a:off x="10822429" y="3265975"/>
              <a:ext cx="708391" cy="469652"/>
            </a:xfrm>
            <a:prstGeom prst="rect">
              <a:avLst/>
            </a:prstGeom>
          </p:spPr>
        </p:pic>
      </p:grpSp>
      <p:sp>
        <p:nvSpPr>
          <p:cNvPr id="23" name="TextBox 22"/>
          <p:cNvSpPr txBox="1"/>
          <p:nvPr/>
        </p:nvSpPr>
        <p:spPr>
          <a:xfrm>
            <a:off x="1601027" y="3414642"/>
            <a:ext cx="891441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spc="-15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스프링 프레임워크를 기반으로 한 쇼핑몰 웹 사이트 구축</a:t>
            </a:r>
            <a:endParaRPr lang="ko-KR" altLang="en-US" sz="3200" spc="-150" dirty="0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  <a:p>
            <a:endParaRPr lang="ko-KR" altLang="en-US" sz="3200" spc="-150" dirty="0"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536967" y="5183202"/>
            <a:ext cx="6317849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21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3200" spc="100" dirty="0" smtClean="0">
                <a:solidFill>
                  <a:srgbClr val="458BFD"/>
                </a:solidFill>
                <a:effectLst/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3.5</a:t>
            </a:r>
            <a:r>
              <a:rPr lang="ko-KR" altLang="en-US" sz="3200" spc="100" dirty="0" smtClean="0">
                <a:solidFill>
                  <a:srgbClr val="458BFD"/>
                </a:solidFill>
                <a:effectLst/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조</a:t>
            </a:r>
            <a:endParaRPr lang="ko-KR" altLang="en-US" sz="3200" spc="100" dirty="0">
              <a:solidFill>
                <a:srgbClr val="458BFD"/>
              </a:solidFill>
              <a:effectLst/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9" name="이등변 삼각형 8"/>
          <p:cNvSpPr/>
          <p:nvPr/>
        </p:nvSpPr>
        <p:spPr>
          <a:xfrm rot="15075806">
            <a:off x="6057494" y="1384178"/>
            <a:ext cx="1789954" cy="2648208"/>
          </a:xfrm>
          <a:prstGeom prst="triangle">
            <a:avLst/>
          </a:prstGeom>
          <a:solidFill>
            <a:srgbClr val="C2D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4567858" y="1271934"/>
            <a:ext cx="3175046" cy="1941382"/>
            <a:chOff x="4574439" y="1305945"/>
            <a:chExt cx="3175046" cy="1941382"/>
          </a:xfrm>
        </p:grpSpPr>
        <p:sp>
          <p:nvSpPr>
            <p:cNvPr id="16" name="TextBox 15"/>
            <p:cNvSpPr txBox="1"/>
            <p:nvPr/>
          </p:nvSpPr>
          <p:spPr>
            <a:xfrm>
              <a:off x="4574439" y="1305945"/>
              <a:ext cx="3175046" cy="1631216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21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altLang="ko-KR" sz="10000" spc="100" dirty="0" smtClean="0">
                  <a:solidFill>
                    <a:srgbClr val="458BFD"/>
                  </a:solidFill>
                  <a:effectLst>
                    <a:glow rad="25400">
                      <a:srgbClr val="0070C0">
                        <a:alpha val="40000"/>
                      </a:srgbClr>
                    </a:glow>
                  </a:effectLst>
                  <a:latin typeface="Beattingvile" pitchFamily="50" charset="0"/>
                </a:rPr>
                <a:t>SP365</a:t>
              </a:r>
              <a:endParaRPr lang="ko-KR" altLang="en-US" sz="10000" spc="100" dirty="0">
                <a:solidFill>
                  <a:srgbClr val="458BFD"/>
                </a:solidFill>
                <a:effectLst>
                  <a:glow rad="25400">
                    <a:srgbClr val="0070C0">
                      <a:alpha val="40000"/>
                    </a:srgbClr>
                  </a:glow>
                </a:effectLst>
                <a:latin typeface="Beattingvile" pitchFamily="50" charset="0"/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4856654" y="2477886"/>
              <a:ext cx="2478692" cy="769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4400" dirty="0" smtClean="0">
                  <a:latin typeface="Beattingvile" pitchFamily="50" charset="0"/>
                </a:rPr>
                <a:t>Shopping Everyday</a:t>
              </a:r>
              <a:endParaRPr lang="ko-KR" altLang="en-US" sz="4400" dirty="0">
                <a:latin typeface="Beattingvile" pitchFamily="50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9807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0" y="-8527"/>
            <a:ext cx="12192000" cy="6875056"/>
          </a:xfrm>
          <a:prstGeom prst="rect">
            <a:avLst/>
          </a:prstGeom>
          <a:solidFill>
            <a:srgbClr val="DDE5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985128" y="2315395"/>
            <a:ext cx="1253869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0" b="1" dirty="0">
                <a:solidFill>
                  <a:schemeClr val="tx1">
                    <a:lumMod val="50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4</a:t>
            </a:r>
            <a:endParaRPr lang="ko-KR" altLang="en-US" sz="15000" b="1" dirty="0">
              <a:solidFill>
                <a:schemeClr val="tx1">
                  <a:lumMod val="50000"/>
                </a:schemeClr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sp>
        <p:nvSpPr>
          <p:cNvPr id="23" name="이등변 삼각형 22"/>
          <p:cNvSpPr/>
          <p:nvPr/>
        </p:nvSpPr>
        <p:spPr>
          <a:xfrm rot="15075806">
            <a:off x="1753091" y="2359134"/>
            <a:ext cx="3040151" cy="3547973"/>
          </a:xfrm>
          <a:prstGeom prst="triangle">
            <a:avLst/>
          </a:prstGeom>
          <a:solidFill>
            <a:srgbClr val="C2D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5"/>
          <p:cNvSpPr/>
          <p:nvPr/>
        </p:nvSpPr>
        <p:spPr>
          <a:xfrm>
            <a:off x="2259649" y="3545220"/>
            <a:ext cx="3221180" cy="824413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none" lIns="90000" tIns="45000" rIns="90000" bIns="45000" anchor="t" anchorCtr="0" compatLnSpc="0">
            <a:sp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altLang="ko-KR" sz="4400" b="0" i="0" u="none" strike="noStrike" kern="1200" spc="0" dirty="0" smtClean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  <a:cs typeface="Arial" pitchFamily="2"/>
              </a:rPr>
              <a:t>ER-Diagram</a:t>
            </a:r>
            <a:endParaRPr lang="ko-KR" sz="4400" b="0" i="0" u="none" strike="noStrike" kern="1200" spc="0" dirty="0">
              <a:ln>
                <a:noFill/>
              </a:ln>
              <a:solidFill>
                <a:schemeClr val="tx1">
                  <a:lumMod val="50000"/>
                </a:schemeClr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  <a:cs typeface="Arial" pitchFamily="2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227938" y="4323914"/>
            <a:ext cx="10964062" cy="45719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7417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-1599646" y="-1182560"/>
            <a:ext cx="3721983" cy="3370255"/>
            <a:chOff x="-1599646" y="-1182560"/>
            <a:chExt cx="3721983" cy="3370255"/>
          </a:xfrm>
        </p:grpSpPr>
        <p:sp>
          <p:nvSpPr>
            <p:cNvPr id="13" name="이등변 삼각형 12"/>
            <p:cNvSpPr/>
            <p:nvPr/>
          </p:nvSpPr>
          <p:spPr>
            <a:xfrm rot="13430417">
              <a:off x="-708666" y="288816"/>
              <a:ext cx="2236850" cy="1898879"/>
            </a:xfrm>
            <a:prstGeom prst="triangle">
              <a:avLst>
                <a:gd name="adj" fmla="val 54148"/>
              </a:avLst>
            </a:prstGeom>
            <a:solidFill>
              <a:srgbClr val="DDE5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FFFF"/>
                </a:solidFill>
              </a:endParaRPr>
            </a:p>
          </p:txBody>
        </p:sp>
        <p:sp>
          <p:nvSpPr>
            <p:cNvPr id="6" name="이등변 삼각형 5"/>
            <p:cNvSpPr/>
            <p:nvPr/>
          </p:nvSpPr>
          <p:spPr>
            <a:xfrm rot="15075806">
              <a:off x="-1243898" y="-1538308"/>
              <a:ext cx="3010487" cy="3721983"/>
            </a:xfrm>
            <a:prstGeom prst="triangle">
              <a:avLst/>
            </a:prstGeom>
            <a:solidFill>
              <a:srgbClr val="C2D9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FFFF"/>
                </a:solidFill>
              </a:endParaRPr>
            </a:p>
          </p:txBody>
        </p:sp>
        <p:sp>
          <p:nvSpPr>
            <p:cNvPr id="12" name="TextBox 5"/>
            <p:cNvSpPr/>
            <p:nvPr/>
          </p:nvSpPr>
          <p:spPr>
            <a:xfrm>
              <a:off x="794381" y="369060"/>
              <a:ext cx="1203641" cy="557673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none" lIns="90000" tIns="45000" rIns="90000" bIns="45000" anchor="t" anchorCtr="0" compatLnSpc="0">
              <a:spAutoFit/>
            </a:bodyPr>
            <a:lstStyle/>
            <a:p>
              <a:pPr hangingPunct="0">
                <a:defRPr sz="1800"/>
              </a:pPr>
              <a:r>
                <a:rPr lang="en-US" altLang="ko-KR" sz="2800" dirty="0">
                  <a:solidFill>
                    <a:srgbClr val="3A3838"/>
                  </a:solidFill>
                  <a:latin typeface="아리따-돋움(TTF)-Medium" panose="02020603020101020101" pitchFamily="18" charset="-127"/>
                  <a:ea typeface="아리따-돋움(TTF)-Medium" panose="02020603020101020101" pitchFamily="18" charset="-127"/>
                  <a:cs typeface="Arial" pitchFamily="2"/>
                </a:rPr>
                <a:t>4</a:t>
              </a:r>
              <a:r>
                <a:rPr lang="en-US" altLang="ko-KR" sz="2800" dirty="0" smtClean="0">
                  <a:solidFill>
                    <a:srgbClr val="3A3838"/>
                  </a:solidFill>
                  <a:latin typeface="아리따-돋움(TTF)-Medium" panose="02020603020101020101" pitchFamily="18" charset="-127"/>
                  <a:ea typeface="아리따-돋움(TTF)-Medium" panose="02020603020101020101" pitchFamily="18" charset="-127"/>
                  <a:cs typeface="Arial" pitchFamily="2"/>
                </a:rPr>
                <a:t>. ERD</a:t>
              </a:r>
              <a:endParaRPr lang="ko-KR" altLang="en-US" sz="2800" dirty="0">
                <a:solidFill>
                  <a:srgbClr val="3A3838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  <a:cs typeface="Arial" pitchFamily="2"/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 flipV="1">
              <a:off x="-1051072" y="881014"/>
              <a:ext cx="3049094" cy="45719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FFFF"/>
                </a:solidFill>
              </a:endParaRPr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4053" y="0"/>
            <a:ext cx="62494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740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0" y="-8527"/>
            <a:ext cx="12192000" cy="6875056"/>
          </a:xfrm>
          <a:prstGeom prst="rect">
            <a:avLst/>
          </a:prstGeom>
          <a:solidFill>
            <a:srgbClr val="DDE5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985128" y="2315395"/>
            <a:ext cx="1277914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0" b="1" dirty="0">
                <a:solidFill>
                  <a:schemeClr val="tx1">
                    <a:lumMod val="50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5</a:t>
            </a:r>
            <a:endParaRPr lang="ko-KR" altLang="en-US" sz="15000" b="1" dirty="0">
              <a:solidFill>
                <a:schemeClr val="tx1">
                  <a:lumMod val="50000"/>
                </a:schemeClr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sp>
        <p:nvSpPr>
          <p:cNvPr id="23" name="이등변 삼각형 22"/>
          <p:cNvSpPr/>
          <p:nvPr/>
        </p:nvSpPr>
        <p:spPr>
          <a:xfrm rot="15075806">
            <a:off x="1753091" y="2359134"/>
            <a:ext cx="3040151" cy="3547973"/>
          </a:xfrm>
          <a:prstGeom prst="triangle">
            <a:avLst/>
          </a:prstGeom>
          <a:solidFill>
            <a:srgbClr val="C2D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5"/>
          <p:cNvSpPr/>
          <p:nvPr/>
        </p:nvSpPr>
        <p:spPr>
          <a:xfrm>
            <a:off x="2199572" y="3545220"/>
            <a:ext cx="2345620" cy="824413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none" lIns="90000" tIns="45000" rIns="90000" bIns="45000" anchor="t" anchorCtr="0" compatLnSpc="0">
            <a:sp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ko-KR" altLang="en-US" sz="4400" dirty="0" smtClean="0">
                <a:solidFill>
                  <a:schemeClr val="tx1">
                    <a:lumMod val="50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  <a:cs typeface="Arial" pitchFamily="2"/>
              </a:rPr>
              <a:t>적용 기술</a:t>
            </a:r>
            <a:endParaRPr lang="ko-KR" sz="4400" b="0" i="0" u="none" strike="noStrike" kern="1200" spc="0" dirty="0">
              <a:ln>
                <a:noFill/>
              </a:ln>
              <a:solidFill>
                <a:schemeClr val="tx1">
                  <a:lumMod val="50000"/>
                </a:schemeClr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  <a:cs typeface="Arial" pitchFamily="2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227938" y="4323914"/>
            <a:ext cx="10964062" cy="45719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3188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-1599646" y="-1182560"/>
            <a:ext cx="3721983" cy="3370255"/>
            <a:chOff x="-1599646" y="-1182560"/>
            <a:chExt cx="3721983" cy="3370255"/>
          </a:xfrm>
        </p:grpSpPr>
        <p:sp>
          <p:nvSpPr>
            <p:cNvPr id="13" name="이등변 삼각형 12"/>
            <p:cNvSpPr/>
            <p:nvPr/>
          </p:nvSpPr>
          <p:spPr>
            <a:xfrm rot="13430417">
              <a:off x="-708666" y="288816"/>
              <a:ext cx="2236850" cy="1898879"/>
            </a:xfrm>
            <a:prstGeom prst="triangle">
              <a:avLst>
                <a:gd name="adj" fmla="val 54148"/>
              </a:avLst>
            </a:prstGeom>
            <a:solidFill>
              <a:srgbClr val="DDE5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FFFF"/>
                </a:solidFill>
              </a:endParaRPr>
            </a:p>
          </p:txBody>
        </p:sp>
        <p:sp>
          <p:nvSpPr>
            <p:cNvPr id="6" name="이등변 삼각형 5"/>
            <p:cNvSpPr/>
            <p:nvPr/>
          </p:nvSpPr>
          <p:spPr>
            <a:xfrm rot="15075806">
              <a:off x="-1243898" y="-1538308"/>
              <a:ext cx="3010487" cy="3721983"/>
            </a:xfrm>
            <a:prstGeom prst="triangle">
              <a:avLst/>
            </a:prstGeom>
            <a:solidFill>
              <a:srgbClr val="C2D9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FFFF"/>
                </a:solidFill>
              </a:endParaRPr>
            </a:p>
          </p:txBody>
        </p:sp>
        <p:sp>
          <p:nvSpPr>
            <p:cNvPr id="12" name="TextBox 5"/>
            <p:cNvSpPr/>
            <p:nvPr/>
          </p:nvSpPr>
          <p:spPr>
            <a:xfrm>
              <a:off x="40892" y="369060"/>
              <a:ext cx="1918965" cy="557673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none" lIns="90000" tIns="45000" rIns="90000" bIns="45000" anchor="t" anchorCtr="0" compatLnSpc="0">
              <a:spAutoFit/>
            </a:bodyPr>
            <a:lstStyle/>
            <a:p>
              <a:pPr hangingPunct="0">
                <a:defRPr sz="1800"/>
              </a:pPr>
              <a:r>
                <a:rPr lang="en-US" altLang="ko-KR" sz="2800" dirty="0" smtClean="0">
                  <a:solidFill>
                    <a:srgbClr val="3A3838"/>
                  </a:solidFill>
                  <a:latin typeface="아리따-돋움(TTF)-Medium" panose="02020603020101020101" pitchFamily="18" charset="-127"/>
                  <a:ea typeface="아리따-돋움(TTF)-Medium" panose="02020603020101020101" pitchFamily="18" charset="-127"/>
                  <a:cs typeface="Arial" pitchFamily="2"/>
                </a:rPr>
                <a:t>5. </a:t>
              </a:r>
              <a:r>
                <a:rPr lang="ko-KR" altLang="en-US" sz="2800" dirty="0" smtClean="0">
                  <a:solidFill>
                    <a:srgbClr val="3A3838"/>
                  </a:solidFill>
                  <a:latin typeface="아리따-돋움(TTF)-Medium" panose="02020603020101020101" pitchFamily="18" charset="-127"/>
                  <a:ea typeface="아리따-돋움(TTF)-Medium" panose="02020603020101020101" pitchFamily="18" charset="-127"/>
                  <a:cs typeface="Arial" pitchFamily="2"/>
                </a:rPr>
                <a:t>적용 기술</a:t>
              </a:r>
              <a:endParaRPr lang="ko-KR" altLang="en-US" sz="2800" dirty="0">
                <a:solidFill>
                  <a:srgbClr val="3A3838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  <a:cs typeface="Arial" pitchFamily="2"/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 flipV="1">
              <a:off x="-1051072" y="881014"/>
              <a:ext cx="3049094" cy="45719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FFFF"/>
                </a:solidFill>
              </a:endParaRPr>
            </a:p>
          </p:txBody>
        </p:sp>
      </p:grp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0299300"/>
              </p:ext>
            </p:extLst>
          </p:nvPr>
        </p:nvGraphicFramePr>
        <p:xfrm>
          <a:off x="1693845" y="1554312"/>
          <a:ext cx="10107070" cy="376256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942946"/>
                <a:gridCol w="3160649"/>
                <a:gridCol w="2003475"/>
              </a:tblGrid>
              <a:tr h="5146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 smtClean="0">
                          <a:solidFill>
                            <a:schemeClr val="bg1"/>
                          </a:solidFill>
                        </a:rPr>
                        <a:t>Front</a:t>
                      </a:r>
                      <a:endParaRPr lang="ko-KR" alt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 smtClean="0">
                          <a:solidFill>
                            <a:schemeClr val="bg1"/>
                          </a:solidFill>
                        </a:rPr>
                        <a:t>Back</a:t>
                      </a:r>
                      <a:endParaRPr lang="ko-KR" alt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8083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 smtClean="0"/>
                        <a:t>JavaScript</a:t>
                      </a:r>
                      <a:endParaRPr lang="ko-KR" altLang="en-US" sz="24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 smtClean="0"/>
                        <a:t>Spring Framework</a:t>
                      </a:r>
                      <a:endParaRPr lang="ko-KR" altLang="en-US" sz="2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8083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 err="1" smtClean="0"/>
                        <a:t>JQuery</a:t>
                      </a:r>
                      <a:endParaRPr lang="ko-KR" altLang="en-US" sz="24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 err="1" smtClean="0"/>
                        <a:t>MyBatis</a:t>
                      </a:r>
                      <a:endParaRPr lang="ko-KR" altLang="en-US" sz="2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8083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 smtClean="0"/>
                        <a:t>Expression Language</a:t>
                      </a:r>
                      <a:r>
                        <a:rPr lang="en-US" altLang="ko-KR" sz="2400" baseline="0" dirty="0" smtClean="0"/>
                        <a:t> (EL)</a:t>
                      </a:r>
                      <a:endParaRPr lang="ko-KR" altLang="en-US" sz="24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dirty="0" smtClean="0"/>
                        <a:t>Eclipse IDE(19-03)</a:t>
                      </a:r>
                      <a:endParaRPr lang="ko-KR" altLang="en-US" sz="2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</a:tr>
              <a:tr h="80830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dirty="0" err="1" smtClean="0"/>
                        <a:t>JavaServer</a:t>
                      </a:r>
                      <a:r>
                        <a:rPr lang="en-US" altLang="ko-KR" sz="2400" dirty="0" smtClean="0"/>
                        <a:t> Pages Tag Library (JSTL)</a:t>
                      </a:r>
                      <a:endParaRPr lang="ko-KR" altLang="en-US" sz="24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dirty="0" smtClean="0"/>
                        <a:t>Oracle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dirty="0" smtClean="0"/>
                        <a:t>(</a:t>
                      </a:r>
                      <a:r>
                        <a:rPr lang="en-US" altLang="ko-KR" sz="24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11g Express Edition)</a:t>
                      </a:r>
                      <a:endParaRPr lang="en-US" altLang="ko-KR" sz="24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dirty="0" smtClean="0"/>
                        <a:t>Tomcat (9.0)</a:t>
                      </a:r>
                      <a:endParaRPr lang="ko-KR" altLang="en-US" sz="2400" dirty="0" smtClean="0"/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0094334"/>
              </p:ext>
            </p:extLst>
          </p:nvPr>
        </p:nvGraphicFramePr>
        <p:xfrm>
          <a:off x="1693847" y="5718577"/>
          <a:ext cx="10110226" cy="51468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58479"/>
                <a:gridCol w="6751747"/>
              </a:tblGrid>
              <a:tr h="51468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 smtClean="0">
                          <a:solidFill>
                            <a:schemeClr val="bg1"/>
                          </a:solidFill>
                        </a:rPr>
                        <a:t>자료</a:t>
                      </a:r>
                      <a:r>
                        <a:rPr lang="en-US" altLang="ko-KR" sz="2400" b="1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ko-KR" altLang="en-US" sz="2400" b="1" dirty="0" smtClean="0">
                          <a:solidFill>
                            <a:schemeClr val="bg1"/>
                          </a:solidFill>
                          <a:latin typeface="아리따-돋움(TTF)-Medium" panose="02020603020101020101" pitchFamily="18" charset="-127"/>
                          <a:ea typeface="아리따-돋움(TTF)-Medium" panose="02020603020101020101" pitchFamily="18" charset="-127"/>
                        </a:rPr>
                        <a:t>수집</a:t>
                      </a:r>
                      <a:endParaRPr lang="ko-KR" altLang="en-US" sz="2400" b="1" dirty="0">
                        <a:solidFill>
                          <a:schemeClr val="bg1"/>
                        </a:solidFill>
                        <a:latin typeface="아리따-돋움(TTF)-Medium" panose="02020603020101020101" pitchFamily="18" charset="-127"/>
                        <a:ea typeface="아리따-돋움(TTF)-Medium" panose="02020603020101020101" pitchFamily="18" charset="-127"/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err="1" smtClean="0">
                          <a:latin typeface="아리따-돋움(TTF)-Medium" panose="02020603020101020101" pitchFamily="18" charset="-127"/>
                          <a:ea typeface="아리따-돋움(TTF)-Medium" panose="02020603020101020101" pitchFamily="18" charset="-127"/>
                        </a:rPr>
                        <a:t>파이썬을</a:t>
                      </a:r>
                      <a:r>
                        <a:rPr lang="ko-KR" altLang="en-US" sz="2400" dirty="0" smtClean="0">
                          <a:latin typeface="아리따-돋움(TTF)-Medium" panose="02020603020101020101" pitchFamily="18" charset="-127"/>
                          <a:ea typeface="아리따-돋움(TTF)-Medium" panose="02020603020101020101" pitchFamily="18" charset="-127"/>
                        </a:rPr>
                        <a:t> </a:t>
                      </a:r>
                      <a:r>
                        <a:rPr lang="ko-KR" altLang="en-US" sz="2400" dirty="0" smtClean="0">
                          <a:latin typeface="아리따-돋움(TTF)-Medium" panose="02020603020101020101" pitchFamily="18" charset="-127"/>
                          <a:ea typeface="아리따-돋움(TTF)-Medium" panose="02020603020101020101" pitchFamily="18" charset="-127"/>
                        </a:rPr>
                        <a:t>이용한 데이터 </a:t>
                      </a:r>
                      <a:r>
                        <a:rPr lang="ko-KR" altLang="en-US" sz="2400" dirty="0" err="1" smtClean="0">
                          <a:latin typeface="아리따-돋움(TTF)-Medium" panose="02020603020101020101" pitchFamily="18" charset="-127"/>
                          <a:ea typeface="아리따-돋움(TTF)-Medium" panose="02020603020101020101" pitchFamily="18" charset="-127"/>
                        </a:rPr>
                        <a:t>크롤링</a:t>
                      </a:r>
                      <a:endParaRPr lang="ko-KR" altLang="en-US" sz="2400" dirty="0">
                        <a:latin typeface="아리따-돋움(TTF)-Medium" panose="02020603020101020101" pitchFamily="18" charset="-127"/>
                        <a:ea typeface="아리따-돋움(TTF)-Medium" panose="02020603020101020101" pitchFamily="18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28805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0" y="-8527"/>
            <a:ext cx="12192000" cy="6875056"/>
          </a:xfrm>
          <a:prstGeom prst="rect">
            <a:avLst/>
          </a:prstGeom>
          <a:solidFill>
            <a:srgbClr val="DDE5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985128" y="2315395"/>
            <a:ext cx="1334020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0" b="1" dirty="0">
                <a:solidFill>
                  <a:schemeClr val="tx1">
                    <a:lumMod val="50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6</a:t>
            </a:r>
            <a:endParaRPr lang="ko-KR" altLang="en-US" sz="15000" b="1" dirty="0">
              <a:solidFill>
                <a:schemeClr val="tx1">
                  <a:lumMod val="50000"/>
                </a:schemeClr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sp>
        <p:nvSpPr>
          <p:cNvPr id="23" name="이등변 삼각형 22"/>
          <p:cNvSpPr/>
          <p:nvPr/>
        </p:nvSpPr>
        <p:spPr>
          <a:xfrm rot="15075806">
            <a:off x="1753091" y="2359134"/>
            <a:ext cx="3040151" cy="3547973"/>
          </a:xfrm>
          <a:prstGeom prst="triangle">
            <a:avLst/>
          </a:prstGeom>
          <a:solidFill>
            <a:srgbClr val="C2D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5"/>
          <p:cNvSpPr/>
          <p:nvPr/>
        </p:nvSpPr>
        <p:spPr>
          <a:xfrm>
            <a:off x="2199572" y="3545220"/>
            <a:ext cx="2412305" cy="824413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none" lIns="90000" tIns="45000" rIns="90000" bIns="45000" anchor="t" anchorCtr="0" compatLnSpc="0">
            <a:sp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ko-KR" altLang="en-US" sz="4400" dirty="0" smtClean="0">
                <a:solidFill>
                  <a:schemeClr val="tx1">
                    <a:lumMod val="50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  <a:cs typeface="Arial" pitchFamily="2"/>
              </a:rPr>
              <a:t>구성 화면</a:t>
            </a:r>
            <a:endParaRPr lang="ko-KR" sz="4400" b="0" i="0" u="none" strike="noStrike" kern="1200" spc="0" dirty="0">
              <a:ln>
                <a:noFill/>
              </a:ln>
              <a:solidFill>
                <a:schemeClr val="tx1">
                  <a:lumMod val="50000"/>
                </a:schemeClr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  <a:cs typeface="Arial" pitchFamily="2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227938" y="4323914"/>
            <a:ext cx="10964062" cy="45719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1607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-1599646" y="-1182560"/>
            <a:ext cx="3721983" cy="3370255"/>
            <a:chOff x="-1599646" y="-1182560"/>
            <a:chExt cx="3721983" cy="3370255"/>
          </a:xfrm>
        </p:grpSpPr>
        <p:sp>
          <p:nvSpPr>
            <p:cNvPr id="13" name="이등변 삼각형 12"/>
            <p:cNvSpPr/>
            <p:nvPr/>
          </p:nvSpPr>
          <p:spPr>
            <a:xfrm rot="13430417">
              <a:off x="-708666" y="288816"/>
              <a:ext cx="2236850" cy="1898879"/>
            </a:xfrm>
            <a:prstGeom prst="triangle">
              <a:avLst>
                <a:gd name="adj" fmla="val 54148"/>
              </a:avLst>
            </a:prstGeom>
            <a:solidFill>
              <a:srgbClr val="DDE5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이등변 삼각형 5"/>
            <p:cNvSpPr/>
            <p:nvPr/>
          </p:nvSpPr>
          <p:spPr>
            <a:xfrm rot="15075806">
              <a:off x="-1243898" y="-1538308"/>
              <a:ext cx="3010487" cy="3721983"/>
            </a:xfrm>
            <a:prstGeom prst="triangle">
              <a:avLst/>
            </a:prstGeom>
            <a:solidFill>
              <a:srgbClr val="C2D9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5"/>
            <p:cNvSpPr/>
            <p:nvPr/>
          </p:nvSpPr>
          <p:spPr>
            <a:xfrm>
              <a:off x="164560" y="369060"/>
              <a:ext cx="1917554" cy="557673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none" lIns="90000" tIns="45000" rIns="90000" bIns="45000" anchor="t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/>
              </a:pPr>
              <a:r>
                <a:rPr lang="ko-KR" altLang="en-US" sz="2800" smtClean="0">
                  <a:solidFill>
                    <a:srgbClr val="3A3838"/>
                  </a:solidFill>
                  <a:latin typeface="아리따-돋움(TTF)-Medium" panose="02020603020101020101" pitchFamily="18" charset="-127"/>
                  <a:ea typeface="아리따-돋움(TTF)-Medium" panose="02020603020101020101" pitchFamily="18" charset="-127"/>
                  <a:cs typeface="Arial" pitchFamily="2"/>
                </a:rPr>
                <a:t>메인 페이지</a:t>
              </a:r>
              <a:endParaRPr lang="ko-KR" sz="2800" b="0" i="0" u="none" strike="noStrike" kern="1200" spc="0" dirty="0">
                <a:ln>
                  <a:noFill/>
                </a:ln>
                <a:solidFill>
                  <a:srgbClr val="3A3838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  <a:cs typeface="Arial" pitchFamily="2"/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 flipV="1">
              <a:off x="-1051072" y="881014"/>
              <a:ext cx="3049094" cy="45719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4053" y="0"/>
            <a:ext cx="89028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161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-1599646" y="-1182560"/>
            <a:ext cx="3721983" cy="3370255"/>
            <a:chOff x="-1599646" y="-1182560"/>
            <a:chExt cx="3721983" cy="3370255"/>
          </a:xfrm>
        </p:grpSpPr>
        <p:sp>
          <p:nvSpPr>
            <p:cNvPr id="13" name="이등변 삼각형 12"/>
            <p:cNvSpPr/>
            <p:nvPr/>
          </p:nvSpPr>
          <p:spPr>
            <a:xfrm rot="13430417">
              <a:off x="-708666" y="288816"/>
              <a:ext cx="2236850" cy="1898879"/>
            </a:xfrm>
            <a:prstGeom prst="triangle">
              <a:avLst>
                <a:gd name="adj" fmla="val 54148"/>
              </a:avLst>
            </a:prstGeom>
            <a:solidFill>
              <a:srgbClr val="DDE5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이등변 삼각형 5"/>
            <p:cNvSpPr/>
            <p:nvPr/>
          </p:nvSpPr>
          <p:spPr>
            <a:xfrm rot="15075806">
              <a:off x="-1243898" y="-1538308"/>
              <a:ext cx="3010487" cy="3721983"/>
            </a:xfrm>
            <a:prstGeom prst="triangle">
              <a:avLst/>
            </a:prstGeom>
            <a:solidFill>
              <a:srgbClr val="C2D9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5"/>
            <p:cNvSpPr/>
            <p:nvPr/>
          </p:nvSpPr>
          <p:spPr>
            <a:xfrm>
              <a:off x="574629" y="369060"/>
              <a:ext cx="1458133" cy="557673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none" lIns="90000" tIns="45000" rIns="90000" bIns="45000" anchor="t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/>
              </a:pPr>
              <a:r>
                <a:rPr lang="ko-KR" altLang="en-US" sz="2800" smtClean="0">
                  <a:solidFill>
                    <a:srgbClr val="3A3838"/>
                  </a:solidFill>
                  <a:latin typeface="아리따-돋움(TTF)-Medium" panose="02020603020101020101" pitchFamily="18" charset="-127"/>
                  <a:ea typeface="아리따-돋움(TTF)-Medium" panose="02020603020101020101" pitchFamily="18" charset="-127"/>
                  <a:cs typeface="Arial" pitchFamily="2"/>
                </a:rPr>
                <a:t>회원가입</a:t>
              </a:r>
              <a:endParaRPr lang="ko-KR" sz="2800" b="0" i="0" u="none" strike="noStrike" kern="1200" spc="0" dirty="0">
                <a:ln>
                  <a:noFill/>
                </a:ln>
                <a:solidFill>
                  <a:srgbClr val="3A3838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  <a:cs typeface="Arial" pitchFamily="2"/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 flipV="1">
              <a:off x="-1051072" y="881014"/>
              <a:ext cx="3049094" cy="45719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6" name="그림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26" y="1153012"/>
            <a:ext cx="11086944" cy="5704988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5431444" y="4580278"/>
            <a:ext cx="2430049" cy="138834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rgbClr val="C00000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회원가입 양식을 </a:t>
            </a:r>
            <a:endParaRPr lang="en-US" altLang="ko-KR" dirty="0" smtClean="0">
              <a:solidFill>
                <a:srgbClr val="C00000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  <a:p>
            <a:pPr algn="ctr"/>
            <a:r>
              <a:rPr lang="ko-KR" altLang="en-US" dirty="0" smtClean="0">
                <a:solidFill>
                  <a:srgbClr val="C00000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모두 채운 후 하단의 </a:t>
            </a:r>
            <a:endParaRPr lang="en-US" altLang="ko-KR" dirty="0" smtClean="0">
              <a:solidFill>
                <a:srgbClr val="C00000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  <a:p>
            <a:pPr algn="ctr"/>
            <a:r>
              <a:rPr lang="en-US" altLang="ko-KR" dirty="0" smtClean="0">
                <a:solidFill>
                  <a:srgbClr val="C00000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sign up</a:t>
            </a:r>
            <a:r>
              <a:rPr lang="ko-KR" altLang="en-US" dirty="0" smtClean="0">
                <a:solidFill>
                  <a:srgbClr val="C00000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을 누르면 </a:t>
            </a:r>
            <a:endParaRPr lang="en-US" altLang="ko-KR" dirty="0" smtClean="0">
              <a:solidFill>
                <a:srgbClr val="C00000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  <a:p>
            <a:pPr algn="ctr"/>
            <a:r>
              <a:rPr lang="ko-KR" altLang="en-US" dirty="0" smtClean="0">
                <a:solidFill>
                  <a:srgbClr val="C00000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회원가입이 됩니다</a:t>
            </a:r>
            <a:r>
              <a:rPr lang="en-US" altLang="ko-KR" b="1" dirty="0" smtClean="0">
                <a:solidFill>
                  <a:srgbClr val="C00000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.</a:t>
            </a:r>
            <a:endParaRPr lang="ko-KR" altLang="en-US" b="1" dirty="0">
              <a:solidFill>
                <a:srgbClr val="C00000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18" name="위로 굽은 화살표 17"/>
          <p:cNvSpPr/>
          <p:nvPr/>
        </p:nvSpPr>
        <p:spPr>
          <a:xfrm rot="16200000" flipH="1">
            <a:off x="6168838" y="5833432"/>
            <a:ext cx="612083" cy="656205"/>
          </a:xfrm>
          <a:prstGeom prst="bentUp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C00000"/>
              </a:solidFill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3613" y="175364"/>
            <a:ext cx="4182938" cy="2999912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20" name="직사각형 19"/>
          <p:cNvSpPr/>
          <p:nvPr/>
        </p:nvSpPr>
        <p:spPr>
          <a:xfrm>
            <a:off x="4675151" y="110143"/>
            <a:ext cx="2569258" cy="15874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rgbClr val="C00000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주소 </a:t>
            </a:r>
            <a:r>
              <a:rPr lang="en-US" altLang="ko-KR" dirty="0" smtClean="0">
                <a:solidFill>
                  <a:srgbClr val="C00000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API</a:t>
            </a:r>
            <a:r>
              <a:rPr lang="ko-KR" altLang="en-US" dirty="0" smtClean="0">
                <a:solidFill>
                  <a:srgbClr val="C00000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는 </a:t>
            </a:r>
            <a:endParaRPr lang="en-US" altLang="ko-KR" dirty="0" smtClean="0">
              <a:solidFill>
                <a:srgbClr val="C00000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  <a:p>
            <a:pPr algn="ctr"/>
            <a:r>
              <a:rPr lang="en-US" altLang="ko-KR" dirty="0" smtClean="0">
                <a:solidFill>
                  <a:srgbClr val="C00000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juso.go.kr</a:t>
            </a:r>
            <a:r>
              <a:rPr lang="ko-KR" altLang="en-US" dirty="0" smtClean="0">
                <a:solidFill>
                  <a:srgbClr val="C00000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에서 </a:t>
            </a:r>
            <a:endParaRPr lang="en-US" altLang="ko-KR" dirty="0" smtClean="0">
              <a:solidFill>
                <a:srgbClr val="C00000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  <a:p>
            <a:pPr algn="ctr"/>
            <a:r>
              <a:rPr lang="ko-KR" altLang="en-US" dirty="0" smtClean="0">
                <a:solidFill>
                  <a:srgbClr val="C00000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받아 </a:t>
            </a:r>
            <a:r>
              <a:rPr lang="ko-KR" altLang="en-US" dirty="0" err="1" smtClean="0">
                <a:solidFill>
                  <a:srgbClr val="C00000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올수</a:t>
            </a:r>
            <a:r>
              <a:rPr lang="ko-KR" altLang="en-US" dirty="0" smtClean="0">
                <a:solidFill>
                  <a:srgbClr val="C00000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 있다</a:t>
            </a:r>
            <a:r>
              <a:rPr lang="en-US" altLang="ko-KR" dirty="0" smtClean="0">
                <a:solidFill>
                  <a:srgbClr val="C00000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.</a:t>
            </a:r>
          </a:p>
          <a:p>
            <a:pPr algn="ctr"/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21" name="오른쪽 화살표 20"/>
          <p:cNvSpPr/>
          <p:nvPr/>
        </p:nvSpPr>
        <p:spPr>
          <a:xfrm>
            <a:off x="6872753" y="582321"/>
            <a:ext cx="767358" cy="364637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9906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-1599646" y="-1182560"/>
            <a:ext cx="3721983" cy="3370255"/>
            <a:chOff x="-1599646" y="-1182560"/>
            <a:chExt cx="3721983" cy="3370255"/>
          </a:xfrm>
        </p:grpSpPr>
        <p:sp>
          <p:nvSpPr>
            <p:cNvPr id="13" name="이등변 삼각형 12"/>
            <p:cNvSpPr/>
            <p:nvPr/>
          </p:nvSpPr>
          <p:spPr>
            <a:xfrm rot="13430417">
              <a:off x="-708666" y="288816"/>
              <a:ext cx="2236850" cy="1898879"/>
            </a:xfrm>
            <a:prstGeom prst="triangle">
              <a:avLst>
                <a:gd name="adj" fmla="val 54148"/>
              </a:avLst>
            </a:prstGeom>
            <a:solidFill>
              <a:srgbClr val="DDE5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FFFF"/>
                </a:solidFill>
              </a:endParaRPr>
            </a:p>
          </p:txBody>
        </p:sp>
        <p:sp>
          <p:nvSpPr>
            <p:cNvPr id="6" name="이등변 삼각형 5"/>
            <p:cNvSpPr/>
            <p:nvPr/>
          </p:nvSpPr>
          <p:spPr>
            <a:xfrm rot="15075806">
              <a:off x="-1243898" y="-1538308"/>
              <a:ext cx="3010487" cy="3721983"/>
            </a:xfrm>
            <a:prstGeom prst="triangle">
              <a:avLst/>
            </a:prstGeom>
            <a:solidFill>
              <a:srgbClr val="C2D9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FFFF"/>
                </a:solidFill>
              </a:endParaRPr>
            </a:p>
          </p:txBody>
        </p:sp>
        <p:sp>
          <p:nvSpPr>
            <p:cNvPr id="12" name="TextBox 5"/>
            <p:cNvSpPr/>
            <p:nvPr/>
          </p:nvSpPr>
          <p:spPr>
            <a:xfrm>
              <a:off x="910980" y="369060"/>
              <a:ext cx="1149523" cy="557673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none" lIns="90000" tIns="45000" rIns="90000" bIns="45000" anchor="t" anchorCtr="0" compatLnSpc="0">
              <a:spAutoFit/>
            </a:bodyPr>
            <a:lstStyle/>
            <a:p>
              <a:pPr hangingPunct="0">
                <a:defRPr sz="1800"/>
              </a:pPr>
              <a:r>
                <a:rPr lang="ko-KR" altLang="en-US" sz="2800" smtClean="0">
                  <a:solidFill>
                    <a:srgbClr val="3A3838"/>
                  </a:solidFill>
                  <a:latin typeface="아리따-돋움(TTF)-Medium" panose="02020603020101020101" pitchFamily="18" charset="-127"/>
                  <a:ea typeface="아리따-돋움(TTF)-Medium" panose="02020603020101020101" pitchFamily="18" charset="-127"/>
                  <a:cs typeface="Arial" pitchFamily="2"/>
                </a:rPr>
                <a:t>로그인</a:t>
              </a:r>
              <a:endParaRPr lang="ko-KR" altLang="en-US" sz="2800" dirty="0">
                <a:solidFill>
                  <a:srgbClr val="3A3838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  <a:cs typeface="Arial" pitchFamily="2"/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 flipV="1">
              <a:off x="-1051072" y="881014"/>
              <a:ext cx="3049094" cy="45719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FFFF"/>
                </a:solidFill>
              </a:endParaRPr>
            </a:p>
          </p:txBody>
        </p:sp>
      </p:grpSp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345" y="996944"/>
            <a:ext cx="11018049" cy="5426433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8837961" y="2649358"/>
            <a:ext cx="1846741" cy="9645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rgbClr val="C00000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가입된 정보로 </a:t>
            </a:r>
            <a:endParaRPr lang="en-US" altLang="ko-KR" dirty="0" smtClean="0">
              <a:solidFill>
                <a:srgbClr val="C00000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  <a:p>
            <a:pPr algn="ctr"/>
            <a:r>
              <a:rPr lang="ko-KR" altLang="en-US" dirty="0" err="1" smtClean="0">
                <a:solidFill>
                  <a:srgbClr val="C00000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로그인을</a:t>
            </a:r>
            <a:r>
              <a:rPr lang="ko-KR" altLang="en-US" dirty="0" smtClean="0">
                <a:solidFill>
                  <a:srgbClr val="C00000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 합니다</a:t>
            </a:r>
            <a:r>
              <a:rPr lang="en-US" altLang="ko-KR" dirty="0" smtClean="0">
                <a:solidFill>
                  <a:srgbClr val="C00000"/>
                </a:solidFill>
              </a:rPr>
              <a:t>.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15" name="아래쪽 화살표 14"/>
          <p:cNvSpPr/>
          <p:nvPr/>
        </p:nvSpPr>
        <p:spPr>
          <a:xfrm>
            <a:off x="9519015" y="3546919"/>
            <a:ext cx="484632" cy="1012555"/>
          </a:xfrm>
          <a:prstGeom prst="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5641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-1599646" y="-1182560"/>
            <a:ext cx="3835091" cy="3370255"/>
            <a:chOff x="-1599646" y="-1182560"/>
            <a:chExt cx="3835091" cy="3370255"/>
          </a:xfrm>
        </p:grpSpPr>
        <p:sp>
          <p:nvSpPr>
            <p:cNvPr id="13" name="이등변 삼각형 12"/>
            <p:cNvSpPr/>
            <p:nvPr/>
          </p:nvSpPr>
          <p:spPr>
            <a:xfrm rot="13430417">
              <a:off x="-708666" y="288816"/>
              <a:ext cx="2236850" cy="1898879"/>
            </a:xfrm>
            <a:prstGeom prst="triangle">
              <a:avLst>
                <a:gd name="adj" fmla="val 54148"/>
              </a:avLst>
            </a:prstGeom>
            <a:solidFill>
              <a:srgbClr val="DDE5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FFFF"/>
                </a:solidFill>
              </a:endParaRPr>
            </a:p>
          </p:txBody>
        </p:sp>
        <p:sp>
          <p:nvSpPr>
            <p:cNvPr id="6" name="이등변 삼각형 5"/>
            <p:cNvSpPr/>
            <p:nvPr/>
          </p:nvSpPr>
          <p:spPr>
            <a:xfrm rot="15075806">
              <a:off x="-1243898" y="-1538308"/>
              <a:ext cx="3010487" cy="3721983"/>
            </a:xfrm>
            <a:prstGeom prst="triangle">
              <a:avLst/>
            </a:prstGeom>
            <a:solidFill>
              <a:srgbClr val="C2D9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FFFF"/>
                </a:solidFill>
              </a:endParaRPr>
            </a:p>
          </p:txBody>
        </p:sp>
        <p:sp>
          <p:nvSpPr>
            <p:cNvPr id="12" name="TextBox 5"/>
            <p:cNvSpPr/>
            <p:nvPr/>
          </p:nvSpPr>
          <p:spPr>
            <a:xfrm>
              <a:off x="26144" y="369060"/>
              <a:ext cx="2209301" cy="557673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none" lIns="90000" tIns="45000" rIns="90000" bIns="45000" anchor="t" anchorCtr="0" compatLnSpc="0">
              <a:spAutoFit/>
            </a:bodyPr>
            <a:lstStyle/>
            <a:p>
              <a:pPr hangingPunct="0">
                <a:defRPr sz="1800"/>
              </a:pPr>
              <a:r>
                <a:rPr lang="ko-KR" altLang="en-US" sz="2800" dirty="0" err="1" smtClean="0">
                  <a:solidFill>
                    <a:srgbClr val="3A3838"/>
                  </a:solidFill>
                  <a:latin typeface="아리따-돋움(TTF)-Medium" panose="02020603020101020101" pitchFamily="18" charset="-127"/>
                  <a:ea typeface="아리따-돋움(TTF)-Medium" panose="02020603020101020101" pitchFamily="18" charset="-127"/>
                  <a:cs typeface="Arial" pitchFamily="2"/>
                </a:rPr>
                <a:t>마이페이지</a:t>
              </a:r>
              <a:r>
                <a:rPr lang="ko-KR" altLang="en-US" sz="2800" dirty="0" smtClean="0">
                  <a:solidFill>
                    <a:srgbClr val="3A3838"/>
                  </a:solidFill>
                  <a:latin typeface="아리따-돋움(TTF)-Medium" panose="02020603020101020101" pitchFamily="18" charset="-127"/>
                  <a:ea typeface="아리따-돋움(TTF)-Medium" panose="02020603020101020101" pitchFamily="18" charset="-127"/>
                  <a:cs typeface="Arial" pitchFamily="2"/>
                </a:rPr>
                <a:t>①</a:t>
              </a:r>
              <a:endParaRPr lang="ko-KR" altLang="en-US" sz="2800" dirty="0">
                <a:solidFill>
                  <a:srgbClr val="3A3838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  <a:cs typeface="Arial" pitchFamily="2"/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 flipV="1">
              <a:off x="-1051072" y="881014"/>
              <a:ext cx="3049094" cy="45719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FFFF"/>
                </a:solidFill>
              </a:endParaRPr>
            </a:p>
          </p:txBody>
        </p:sp>
      </p:grpSp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444" y="1238255"/>
            <a:ext cx="5447125" cy="6268454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9569" y="1223210"/>
            <a:ext cx="5735535" cy="6283499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8332617" y="0"/>
            <a:ext cx="3340255" cy="207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rgbClr val="C00000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회원 정보 수정</a:t>
            </a:r>
            <a:r>
              <a:rPr lang="en-US" altLang="ko-KR" dirty="0" smtClean="0">
                <a:solidFill>
                  <a:srgbClr val="C00000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,</a:t>
            </a:r>
          </a:p>
          <a:p>
            <a:pPr algn="ctr"/>
            <a:r>
              <a:rPr lang="ko-KR" altLang="en-US" dirty="0" smtClean="0">
                <a:solidFill>
                  <a:srgbClr val="C00000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구매내역</a:t>
            </a:r>
            <a:r>
              <a:rPr lang="en-US" altLang="ko-KR" dirty="0" smtClean="0">
                <a:solidFill>
                  <a:srgbClr val="C00000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,</a:t>
            </a:r>
          </a:p>
          <a:p>
            <a:pPr algn="ctr"/>
            <a:r>
              <a:rPr lang="ko-KR" altLang="en-US" dirty="0" smtClean="0">
                <a:solidFill>
                  <a:srgbClr val="C00000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나의 </a:t>
            </a:r>
            <a:r>
              <a:rPr lang="en-US" altLang="ko-KR" dirty="0" smtClean="0">
                <a:solidFill>
                  <a:srgbClr val="C00000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Q&amp;A </a:t>
            </a:r>
            <a:r>
              <a:rPr lang="ko-KR" altLang="en-US" dirty="0" smtClean="0">
                <a:solidFill>
                  <a:srgbClr val="C00000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를 볼 수 있다</a:t>
            </a:r>
            <a:r>
              <a:rPr lang="en-US" altLang="ko-KR" b="1" dirty="0" smtClean="0">
                <a:solidFill>
                  <a:srgbClr val="C00000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.</a:t>
            </a:r>
            <a:endParaRPr lang="ko-KR" altLang="en-US" b="1" dirty="0">
              <a:solidFill>
                <a:srgbClr val="C00000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79265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844800" y="0"/>
            <a:ext cx="8376356" cy="6858000"/>
          </a:xfrm>
          <a:prstGeom prst="rect">
            <a:avLst/>
          </a:prstGeom>
          <a:solidFill>
            <a:srgbClr val="DDE5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-1599646" y="-1182560"/>
            <a:ext cx="3721983" cy="3370255"/>
            <a:chOff x="-1599646" y="-1182560"/>
            <a:chExt cx="3721983" cy="3370255"/>
          </a:xfrm>
        </p:grpSpPr>
        <p:sp>
          <p:nvSpPr>
            <p:cNvPr id="13" name="이등변 삼각형 12"/>
            <p:cNvSpPr/>
            <p:nvPr/>
          </p:nvSpPr>
          <p:spPr>
            <a:xfrm rot="13430417">
              <a:off x="-708666" y="288816"/>
              <a:ext cx="2236850" cy="1898879"/>
            </a:xfrm>
            <a:prstGeom prst="triangle">
              <a:avLst>
                <a:gd name="adj" fmla="val 54148"/>
              </a:avLst>
            </a:prstGeom>
            <a:solidFill>
              <a:srgbClr val="DDE5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FFFF"/>
                </a:solidFill>
              </a:endParaRPr>
            </a:p>
          </p:txBody>
        </p:sp>
        <p:sp>
          <p:nvSpPr>
            <p:cNvPr id="6" name="이등변 삼각형 5"/>
            <p:cNvSpPr/>
            <p:nvPr/>
          </p:nvSpPr>
          <p:spPr>
            <a:xfrm rot="15075806">
              <a:off x="-1243898" y="-1538308"/>
              <a:ext cx="3010487" cy="3721983"/>
            </a:xfrm>
            <a:prstGeom prst="triangle">
              <a:avLst/>
            </a:prstGeom>
            <a:solidFill>
              <a:srgbClr val="C2D9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FFFF"/>
                </a:solidFill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 flipV="1">
              <a:off x="-1051072" y="881014"/>
              <a:ext cx="3049094" cy="45719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FFFF"/>
                </a:solidFill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9986" y="130772"/>
            <a:ext cx="7860236" cy="551671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0999" y="5771664"/>
            <a:ext cx="7859223" cy="962159"/>
          </a:xfrm>
          <a:prstGeom prst="rect">
            <a:avLst/>
          </a:prstGeom>
        </p:spPr>
      </p:pic>
      <p:grpSp>
        <p:nvGrpSpPr>
          <p:cNvPr id="20" name="그룹 19"/>
          <p:cNvGrpSpPr/>
          <p:nvPr/>
        </p:nvGrpSpPr>
        <p:grpSpPr>
          <a:xfrm>
            <a:off x="-1599646" y="-1182560"/>
            <a:ext cx="3849842" cy="3370255"/>
            <a:chOff x="-1599646" y="-1182560"/>
            <a:chExt cx="3849842" cy="3370255"/>
          </a:xfrm>
        </p:grpSpPr>
        <p:sp>
          <p:nvSpPr>
            <p:cNvPr id="21" name="이등변 삼각형 20"/>
            <p:cNvSpPr/>
            <p:nvPr/>
          </p:nvSpPr>
          <p:spPr>
            <a:xfrm rot="13430417">
              <a:off x="-708666" y="288816"/>
              <a:ext cx="2236850" cy="1898879"/>
            </a:xfrm>
            <a:prstGeom prst="triangle">
              <a:avLst>
                <a:gd name="adj" fmla="val 54148"/>
              </a:avLst>
            </a:prstGeom>
            <a:solidFill>
              <a:srgbClr val="DDE5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FFFF"/>
                </a:solidFill>
              </a:endParaRPr>
            </a:p>
          </p:txBody>
        </p:sp>
        <p:sp>
          <p:nvSpPr>
            <p:cNvPr id="22" name="이등변 삼각형 21"/>
            <p:cNvSpPr/>
            <p:nvPr/>
          </p:nvSpPr>
          <p:spPr>
            <a:xfrm rot="15075806">
              <a:off x="-1243898" y="-1538308"/>
              <a:ext cx="3010487" cy="3721983"/>
            </a:xfrm>
            <a:prstGeom prst="triangle">
              <a:avLst/>
            </a:prstGeom>
            <a:solidFill>
              <a:srgbClr val="C2D9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FFFF"/>
                </a:solidFill>
              </a:endParaRPr>
            </a:p>
          </p:txBody>
        </p:sp>
        <p:sp>
          <p:nvSpPr>
            <p:cNvPr id="23" name="TextBox 5"/>
            <p:cNvSpPr/>
            <p:nvPr/>
          </p:nvSpPr>
          <p:spPr>
            <a:xfrm>
              <a:off x="40895" y="369060"/>
              <a:ext cx="2209301" cy="557673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none" lIns="90000" tIns="45000" rIns="90000" bIns="45000" anchor="t" anchorCtr="0" compatLnSpc="0">
              <a:spAutoFit/>
            </a:bodyPr>
            <a:lstStyle/>
            <a:p>
              <a:pPr hangingPunct="0">
                <a:defRPr sz="1800"/>
              </a:pPr>
              <a:r>
                <a:rPr lang="ko-KR" altLang="en-US" sz="2800" dirty="0" err="1" smtClean="0">
                  <a:solidFill>
                    <a:srgbClr val="3A3838"/>
                  </a:solidFill>
                  <a:latin typeface="아리따-돋움(TTF)-Medium" panose="02020603020101020101" pitchFamily="18" charset="-127"/>
                  <a:ea typeface="아리따-돋움(TTF)-Medium" panose="02020603020101020101" pitchFamily="18" charset="-127"/>
                  <a:cs typeface="Arial" pitchFamily="2"/>
                </a:rPr>
                <a:t>마이페이지</a:t>
              </a:r>
              <a:r>
                <a:rPr lang="ko-KR" altLang="en-US" sz="2800" dirty="0" smtClean="0">
                  <a:solidFill>
                    <a:srgbClr val="3A3838"/>
                  </a:solidFill>
                  <a:latin typeface="아리따-돋움(TTF)-Medium" panose="02020603020101020101" pitchFamily="18" charset="-127"/>
                  <a:ea typeface="아리따-돋움(TTF)-Medium" panose="02020603020101020101" pitchFamily="18" charset="-127"/>
                  <a:cs typeface="Arial" pitchFamily="2"/>
                </a:rPr>
                <a:t>②</a:t>
              </a:r>
              <a:endParaRPr lang="ko-KR" altLang="en-US" sz="2800" dirty="0">
                <a:solidFill>
                  <a:srgbClr val="3A3838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  <a:cs typeface="Arial" pitchFamily="2"/>
              </a:endParaRPr>
            </a:p>
          </p:txBody>
        </p:sp>
        <p:sp>
          <p:nvSpPr>
            <p:cNvPr id="24" name="직사각형 23"/>
            <p:cNvSpPr/>
            <p:nvPr/>
          </p:nvSpPr>
          <p:spPr>
            <a:xfrm flipV="1">
              <a:off x="-1051072" y="881014"/>
              <a:ext cx="3049094" cy="45719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57823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0" y="-8527"/>
            <a:ext cx="12192000" cy="6875056"/>
          </a:xfrm>
          <a:prstGeom prst="rect">
            <a:avLst/>
          </a:prstGeom>
          <a:solidFill>
            <a:srgbClr val="DDE5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124279" y="830825"/>
            <a:ext cx="394563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CONTENTS</a:t>
            </a:r>
            <a:endParaRPr lang="ko-KR" altLang="en-US" sz="6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27939" y="2393452"/>
            <a:ext cx="6319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01</a:t>
            </a:r>
            <a:endParaRPr lang="ko-KR" altLang="en-US" sz="3200" dirty="0"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227939" y="3146477"/>
            <a:ext cx="6719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02</a:t>
            </a:r>
            <a:endParaRPr lang="ko-KR" altLang="en-US" sz="3200" dirty="0"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227939" y="3908026"/>
            <a:ext cx="6687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03</a:t>
            </a:r>
            <a:endParaRPr lang="ko-KR" altLang="en-US" sz="3200" dirty="0"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108135" y="2393452"/>
            <a:ext cx="16690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기획 의도</a:t>
            </a:r>
            <a:endParaRPr lang="ko-KR" altLang="en-US" sz="3200" spc="-150" dirty="0"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108135" y="3146477"/>
            <a:ext cx="331926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spc="-150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화면 구성 </a:t>
            </a:r>
            <a:r>
              <a:rPr lang="en-US" altLang="ko-KR" sz="3200" spc="-150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- </a:t>
            </a:r>
            <a:r>
              <a:rPr lang="ko-KR" altLang="en-US" sz="3200" spc="-150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순서도</a:t>
            </a:r>
          </a:p>
          <a:p>
            <a:endParaRPr lang="ko-KR" altLang="en-US" sz="3200" spc="-150" dirty="0"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108135" y="3908026"/>
            <a:ext cx="20441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시스템 구성</a:t>
            </a:r>
            <a:endParaRPr lang="ko-KR" altLang="en-US" sz="3200" spc="-150" dirty="0"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7D7199A8-57CD-4248-8ADA-9D3045089E65}"/>
              </a:ext>
            </a:extLst>
          </p:cNvPr>
          <p:cNvSpPr txBox="1"/>
          <p:nvPr/>
        </p:nvSpPr>
        <p:spPr>
          <a:xfrm>
            <a:off x="1227939" y="4661051"/>
            <a:ext cx="6623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04</a:t>
            </a:r>
            <a:endParaRPr lang="ko-KR" altLang="en-US" sz="3200" dirty="0"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52278730-B1B0-4025-A858-E95DA320EF8B}"/>
              </a:ext>
            </a:extLst>
          </p:cNvPr>
          <p:cNvSpPr txBox="1"/>
          <p:nvPr/>
        </p:nvSpPr>
        <p:spPr>
          <a:xfrm>
            <a:off x="2085275" y="4661051"/>
            <a:ext cx="25490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150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ERM-Diagram</a:t>
            </a:r>
            <a:endParaRPr lang="ko-KR" altLang="en-US" sz="3200" spc="-150" dirty="0"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7D7199A8-57CD-4248-8ADA-9D3045089E65}"/>
              </a:ext>
            </a:extLst>
          </p:cNvPr>
          <p:cNvSpPr txBox="1"/>
          <p:nvPr/>
        </p:nvSpPr>
        <p:spPr>
          <a:xfrm>
            <a:off x="1244387" y="5396167"/>
            <a:ext cx="6735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05</a:t>
            </a:r>
            <a:endParaRPr lang="ko-KR" altLang="en-US" sz="3200" dirty="0"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52278730-B1B0-4025-A858-E95DA320EF8B}"/>
              </a:ext>
            </a:extLst>
          </p:cNvPr>
          <p:cNvSpPr txBox="1"/>
          <p:nvPr/>
        </p:nvSpPr>
        <p:spPr>
          <a:xfrm>
            <a:off x="2101723" y="5396167"/>
            <a:ext cx="16754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적용 기술</a:t>
            </a:r>
            <a:endParaRPr lang="ko-KR" altLang="en-US" sz="3200" spc="-150" dirty="0"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227938" y="1827019"/>
            <a:ext cx="10964062" cy="45719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이등변 삼각형 22"/>
          <p:cNvSpPr/>
          <p:nvPr/>
        </p:nvSpPr>
        <p:spPr>
          <a:xfrm rot="7341634">
            <a:off x="6471059" y="2297727"/>
            <a:ext cx="4760959" cy="4726649"/>
          </a:xfrm>
          <a:prstGeom prst="triangle">
            <a:avLst>
              <a:gd name="adj" fmla="val 52372"/>
            </a:avLst>
          </a:prstGeom>
          <a:solidFill>
            <a:srgbClr val="C2D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이등변 삼각형 23"/>
          <p:cNvSpPr/>
          <p:nvPr/>
        </p:nvSpPr>
        <p:spPr>
          <a:xfrm rot="20404986">
            <a:off x="6350196" y="3705197"/>
            <a:ext cx="3898940" cy="2997689"/>
          </a:xfrm>
          <a:prstGeom prst="triangle">
            <a:avLst>
              <a:gd name="adj" fmla="val 52372"/>
            </a:avLst>
          </a:prstGeom>
          <a:solidFill>
            <a:srgbClr val="4E91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93841" y1="87744" x2="81522" y2="99739"/>
                        <a14:foregroundMark x1="20109" y1="93090" x2="34420" y2="98435"/>
                        <a14:foregroundMark x1="14312" y1="95437" x2="20652" y2="96610"/>
                        <a14:foregroundMark x1="51630" y1="54237" x2="60326" y2="54889"/>
                        <a14:foregroundMark x1="48007" y1="56193" x2="48732" y2="60887"/>
                        <a14:foregroundMark x1="45652" y1="62842" x2="44746" y2="7053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934200" y="1"/>
            <a:ext cx="5257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29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838200" y="1840859"/>
            <a:ext cx="11071578" cy="4311590"/>
          </a:xfrm>
          <a:prstGeom prst="rect">
            <a:avLst/>
          </a:prstGeom>
          <a:solidFill>
            <a:srgbClr val="DDE5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-1599646" y="-1182560"/>
            <a:ext cx="3721983" cy="3370255"/>
            <a:chOff x="-1599646" y="-1182560"/>
            <a:chExt cx="3721983" cy="3370255"/>
          </a:xfrm>
        </p:grpSpPr>
        <p:sp>
          <p:nvSpPr>
            <p:cNvPr id="13" name="이등변 삼각형 12"/>
            <p:cNvSpPr/>
            <p:nvPr/>
          </p:nvSpPr>
          <p:spPr>
            <a:xfrm rot="13430417">
              <a:off x="-708666" y="288816"/>
              <a:ext cx="2236850" cy="1898879"/>
            </a:xfrm>
            <a:prstGeom prst="triangle">
              <a:avLst>
                <a:gd name="adj" fmla="val 54148"/>
              </a:avLst>
            </a:prstGeom>
            <a:solidFill>
              <a:srgbClr val="DDE5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FFFF"/>
                </a:solidFill>
              </a:endParaRPr>
            </a:p>
          </p:txBody>
        </p:sp>
        <p:sp>
          <p:nvSpPr>
            <p:cNvPr id="6" name="이등변 삼각형 5"/>
            <p:cNvSpPr/>
            <p:nvPr/>
          </p:nvSpPr>
          <p:spPr>
            <a:xfrm rot="15075806">
              <a:off x="-1243898" y="-1538308"/>
              <a:ext cx="3010487" cy="3721983"/>
            </a:xfrm>
            <a:prstGeom prst="triangle">
              <a:avLst/>
            </a:prstGeom>
            <a:solidFill>
              <a:srgbClr val="C2D9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FFFF"/>
                </a:solidFill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 flipV="1">
              <a:off x="-1051072" y="881014"/>
              <a:ext cx="3049094" cy="45719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FFFF"/>
                </a:solidFill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5280042" y="1003507"/>
            <a:ext cx="57534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C00000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각 </a:t>
            </a:r>
            <a:r>
              <a:rPr lang="ko-KR" altLang="en-US" dirty="0" err="1" smtClean="0">
                <a:solidFill>
                  <a:srgbClr val="C00000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카테고리별로</a:t>
            </a:r>
            <a:endParaRPr lang="en-US" altLang="ko-KR" dirty="0" smtClean="0">
              <a:solidFill>
                <a:srgbClr val="C00000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  <a:p>
            <a:r>
              <a:rPr lang="ko-KR" altLang="en-US" dirty="0" smtClean="0">
                <a:solidFill>
                  <a:srgbClr val="C00000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랜덤으로 </a:t>
            </a:r>
            <a:r>
              <a:rPr lang="en-US" altLang="ko-KR" dirty="0" smtClean="0">
                <a:solidFill>
                  <a:srgbClr val="C00000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6</a:t>
            </a:r>
            <a:r>
              <a:rPr lang="ko-KR" altLang="en-US" dirty="0" smtClean="0">
                <a:solidFill>
                  <a:srgbClr val="C00000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개로 추려서 </a:t>
            </a:r>
            <a:r>
              <a:rPr lang="ko-KR" altLang="en-US" dirty="0" err="1" smtClean="0">
                <a:solidFill>
                  <a:srgbClr val="C00000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메인에</a:t>
            </a:r>
            <a:r>
              <a:rPr lang="ko-KR" altLang="en-US" dirty="0" smtClean="0">
                <a:solidFill>
                  <a:srgbClr val="C00000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 상품을 뿌리는 기능 구현</a:t>
            </a:r>
          </a:p>
        </p:txBody>
      </p:sp>
      <p:sp>
        <p:nvSpPr>
          <p:cNvPr id="21" name="굽은 화살표 20"/>
          <p:cNvSpPr/>
          <p:nvPr/>
        </p:nvSpPr>
        <p:spPr>
          <a:xfrm>
            <a:off x="4544245" y="1194840"/>
            <a:ext cx="735797" cy="616916"/>
          </a:xfrm>
          <a:prstGeom prst="ben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mtClean="0">
              <a:ln w="0"/>
              <a:solidFill>
                <a:srgbClr val="C00000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18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7065" y="2028975"/>
            <a:ext cx="5224931" cy="3338003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8233" y="2028975"/>
            <a:ext cx="5325162" cy="3338004"/>
          </a:xfrm>
          <a:prstGeom prst="rect">
            <a:avLst/>
          </a:prstGeom>
        </p:spPr>
      </p:pic>
      <p:sp>
        <p:nvSpPr>
          <p:cNvPr id="23" name="TextBox 5"/>
          <p:cNvSpPr/>
          <p:nvPr/>
        </p:nvSpPr>
        <p:spPr>
          <a:xfrm>
            <a:off x="2620413" y="5496101"/>
            <a:ext cx="2028738" cy="490988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none" lIns="90000" tIns="45000" rIns="90000" bIns="45000" anchor="t" anchorCtr="0" compatLnSpc="0">
            <a:spAutoFit/>
          </a:bodyPr>
          <a:lstStyle/>
          <a:p>
            <a:pPr hangingPunct="0">
              <a:defRPr sz="1800"/>
            </a:pPr>
            <a:r>
              <a:rPr lang="en-US" altLang="ko-KR" sz="2400" dirty="0" smtClean="0">
                <a:solidFill>
                  <a:srgbClr val="3A3838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  <a:cs typeface="Arial" pitchFamily="2"/>
              </a:rPr>
              <a:t>&lt;NEW Arrival&gt;</a:t>
            </a:r>
            <a:endParaRPr lang="ko-KR" altLang="en-US" sz="2400" dirty="0">
              <a:solidFill>
                <a:srgbClr val="3A3838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  <a:cs typeface="Arial" pitchFamily="2"/>
            </a:endParaRPr>
          </a:p>
        </p:txBody>
      </p:sp>
      <p:sp>
        <p:nvSpPr>
          <p:cNvPr id="24" name="TextBox 5"/>
          <p:cNvSpPr/>
          <p:nvPr/>
        </p:nvSpPr>
        <p:spPr>
          <a:xfrm>
            <a:off x="8156790" y="5491054"/>
            <a:ext cx="1592593" cy="490988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none" lIns="90000" tIns="45000" rIns="90000" bIns="45000" anchor="t" anchorCtr="0" compatLnSpc="0">
            <a:spAutoFit/>
          </a:bodyPr>
          <a:lstStyle/>
          <a:p>
            <a:pPr hangingPunct="0">
              <a:defRPr sz="1800"/>
            </a:pPr>
            <a:r>
              <a:rPr lang="en-US" altLang="ko-KR" sz="2400" dirty="0" smtClean="0">
                <a:solidFill>
                  <a:srgbClr val="3A3838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  <a:cs typeface="Arial" pitchFamily="2"/>
              </a:rPr>
              <a:t>&lt;</a:t>
            </a:r>
            <a:r>
              <a:rPr lang="ko-KR" altLang="en-US" sz="2400" dirty="0" smtClean="0">
                <a:solidFill>
                  <a:srgbClr val="3A3838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  <a:cs typeface="Arial" pitchFamily="2"/>
              </a:rPr>
              <a:t>인기상품</a:t>
            </a:r>
            <a:r>
              <a:rPr lang="en-US" altLang="ko-KR" sz="2400" dirty="0" smtClean="0">
                <a:solidFill>
                  <a:srgbClr val="3A3838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  <a:cs typeface="Arial" pitchFamily="2"/>
              </a:rPr>
              <a:t>&gt;</a:t>
            </a:r>
            <a:endParaRPr lang="ko-KR" altLang="en-US" sz="2400" dirty="0">
              <a:solidFill>
                <a:srgbClr val="3A3838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  <a:cs typeface="Arial" pitchFamily="2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-1599646" y="-1182560"/>
            <a:ext cx="3721983" cy="3370255"/>
            <a:chOff x="-1599646" y="-1182560"/>
            <a:chExt cx="3721983" cy="3370255"/>
          </a:xfrm>
        </p:grpSpPr>
        <p:sp>
          <p:nvSpPr>
            <p:cNvPr id="26" name="이등변 삼각형 25"/>
            <p:cNvSpPr/>
            <p:nvPr/>
          </p:nvSpPr>
          <p:spPr>
            <a:xfrm rot="13430417">
              <a:off x="-708666" y="288816"/>
              <a:ext cx="2236850" cy="1898879"/>
            </a:xfrm>
            <a:prstGeom prst="triangle">
              <a:avLst>
                <a:gd name="adj" fmla="val 54148"/>
              </a:avLst>
            </a:prstGeom>
            <a:solidFill>
              <a:srgbClr val="DDE5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FFFF"/>
                </a:solidFill>
              </a:endParaRPr>
            </a:p>
          </p:txBody>
        </p:sp>
        <p:sp>
          <p:nvSpPr>
            <p:cNvPr id="27" name="이등변 삼각형 26"/>
            <p:cNvSpPr/>
            <p:nvPr/>
          </p:nvSpPr>
          <p:spPr>
            <a:xfrm rot="15075806">
              <a:off x="-1243898" y="-1538308"/>
              <a:ext cx="3010487" cy="3721983"/>
            </a:xfrm>
            <a:prstGeom prst="triangle">
              <a:avLst/>
            </a:prstGeom>
            <a:solidFill>
              <a:srgbClr val="C2D9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FFFF"/>
                </a:solidFill>
              </a:endParaRPr>
            </a:p>
          </p:txBody>
        </p:sp>
        <p:sp>
          <p:nvSpPr>
            <p:cNvPr id="28" name="TextBox 5"/>
            <p:cNvSpPr/>
            <p:nvPr/>
          </p:nvSpPr>
          <p:spPr>
            <a:xfrm>
              <a:off x="166883" y="369060"/>
              <a:ext cx="1917554" cy="557673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none" lIns="90000" tIns="45000" rIns="90000" bIns="45000" anchor="t" anchorCtr="0" compatLnSpc="0">
              <a:spAutoFit/>
            </a:bodyPr>
            <a:lstStyle/>
            <a:p>
              <a:pPr hangingPunct="0">
                <a:defRPr sz="1800"/>
              </a:pPr>
              <a:r>
                <a:rPr lang="ko-KR" altLang="en-US" sz="2800" smtClean="0">
                  <a:solidFill>
                    <a:srgbClr val="3A3838"/>
                  </a:solidFill>
                  <a:latin typeface="아리따-돋움(TTF)-Medium" panose="02020603020101020101" pitchFamily="18" charset="-127"/>
                  <a:ea typeface="아리따-돋움(TTF)-Medium" panose="02020603020101020101" pitchFamily="18" charset="-127"/>
                  <a:cs typeface="Arial" pitchFamily="2"/>
                </a:rPr>
                <a:t>메인 페이지</a:t>
              </a:r>
              <a:endParaRPr lang="ko-KR" altLang="en-US" sz="2800" dirty="0">
                <a:solidFill>
                  <a:srgbClr val="3A3838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  <a:cs typeface="Arial" pitchFamily="2"/>
              </a:endParaRPr>
            </a:p>
          </p:txBody>
        </p:sp>
        <p:sp>
          <p:nvSpPr>
            <p:cNvPr id="29" name="직사각형 28"/>
            <p:cNvSpPr/>
            <p:nvPr/>
          </p:nvSpPr>
          <p:spPr>
            <a:xfrm flipV="1">
              <a:off x="-1051072" y="881014"/>
              <a:ext cx="3049094" cy="45719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57791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1091380" y="741720"/>
            <a:ext cx="10799781" cy="5732822"/>
          </a:xfrm>
          <a:prstGeom prst="rect">
            <a:avLst/>
          </a:prstGeom>
          <a:solidFill>
            <a:srgbClr val="DDE5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-1599646" y="-1182560"/>
            <a:ext cx="3721983" cy="3370255"/>
            <a:chOff x="-1599646" y="-1182560"/>
            <a:chExt cx="3721983" cy="3370255"/>
          </a:xfrm>
        </p:grpSpPr>
        <p:sp>
          <p:nvSpPr>
            <p:cNvPr id="13" name="이등변 삼각형 12"/>
            <p:cNvSpPr/>
            <p:nvPr/>
          </p:nvSpPr>
          <p:spPr>
            <a:xfrm rot="13430417">
              <a:off x="-708666" y="288816"/>
              <a:ext cx="2236850" cy="1898879"/>
            </a:xfrm>
            <a:prstGeom prst="triangle">
              <a:avLst>
                <a:gd name="adj" fmla="val 54148"/>
              </a:avLst>
            </a:prstGeom>
            <a:solidFill>
              <a:srgbClr val="DDE5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FFFF"/>
                </a:solidFill>
              </a:endParaRPr>
            </a:p>
          </p:txBody>
        </p:sp>
        <p:sp>
          <p:nvSpPr>
            <p:cNvPr id="6" name="이등변 삼각형 5"/>
            <p:cNvSpPr/>
            <p:nvPr/>
          </p:nvSpPr>
          <p:spPr>
            <a:xfrm rot="15075806">
              <a:off x="-1243898" y="-1538308"/>
              <a:ext cx="3010487" cy="3721983"/>
            </a:xfrm>
            <a:prstGeom prst="triangle">
              <a:avLst/>
            </a:prstGeom>
            <a:solidFill>
              <a:srgbClr val="C2D9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FFFF"/>
                </a:solidFill>
              </a:endParaRPr>
            </a:p>
          </p:txBody>
        </p:sp>
        <p:sp>
          <p:nvSpPr>
            <p:cNvPr id="12" name="TextBox 5"/>
            <p:cNvSpPr/>
            <p:nvPr/>
          </p:nvSpPr>
          <p:spPr>
            <a:xfrm>
              <a:off x="473475" y="383111"/>
              <a:ext cx="1584321" cy="557673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none" lIns="90000" tIns="45000" rIns="90000" bIns="45000" anchor="t" anchorCtr="0" compatLnSpc="0">
              <a:spAutoFit/>
            </a:bodyPr>
            <a:lstStyle/>
            <a:p>
              <a:pPr hangingPunct="0">
                <a:defRPr sz="1800"/>
              </a:pPr>
              <a:r>
                <a:rPr lang="ko-KR" altLang="en-US" sz="2800" smtClean="0">
                  <a:solidFill>
                    <a:srgbClr val="3A3838"/>
                  </a:solidFill>
                  <a:latin typeface="아리따-돋움(TTF)-Medium" panose="02020603020101020101" pitchFamily="18" charset="-127"/>
                  <a:ea typeface="아리따-돋움(TTF)-Medium" panose="02020603020101020101" pitchFamily="18" charset="-127"/>
                  <a:cs typeface="Arial" pitchFamily="2"/>
                </a:rPr>
                <a:t>검색 화면</a:t>
              </a:r>
              <a:endParaRPr lang="ko-KR" altLang="en-US" sz="2800" dirty="0">
                <a:solidFill>
                  <a:srgbClr val="3A3838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  <a:cs typeface="Arial" pitchFamily="2"/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 flipV="1">
              <a:off x="-1051072" y="881014"/>
              <a:ext cx="3049094" cy="45719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FFFF"/>
                </a:solidFill>
              </a:endParaRPr>
            </a:p>
          </p:txBody>
        </p:sp>
      </p:grp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2"/>
          <a:srcRect r="12455"/>
          <a:stretch/>
        </p:blipFill>
        <p:spPr>
          <a:xfrm>
            <a:off x="1629311" y="1883094"/>
            <a:ext cx="4314290" cy="434181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9310" y="1220773"/>
            <a:ext cx="9756445" cy="485775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6994089" y="4224200"/>
            <a:ext cx="40834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C00000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Search</a:t>
            </a:r>
            <a:r>
              <a:rPr lang="ko-KR" altLang="en-US" dirty="0" smtClean="0">
                <a:solidFill>
                  <a:srgbClr val="C00000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에서 </a:t>
            </a:r>
            <a:r>
              <a:rPr lang="en-US" altLang="ko-KR" dirty="0" smtClean="0">
                <a:solidFill>
                  <a:srgbClr val="C00000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‘</a:t>
            </a:r>
            <a:r>
              <a:rPr lang="ko-KR" altLang="en-US" dirty="0" smtClean="0">
                <a:solidFill>
                  <a:srgbClr val="C00000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블루</a:t>
            </a:r>
            <a:r>
              <a:rPr lang="en-US" altLang="ko-KR" dirty="0" smtClean="0">
                <a:solidFill>
                  <a:srgbClr val="C00000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‘ </a:t>
            </a:r>
            <a:r>
              <a:rPr lang="ko-KR" altLang="en-US" dirty="0" smtClean="0">
                <a:solidFill>
                  <a:srgbClr val="C00000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라고 </a:t>
            </a:r>
            <a:r>
              <a:rPr lang="ko-KR" altLang="en-US" dirty="0" err="1" smtClean="0">
                <a:solidFill>
                  <a:srgbClr val="C00000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입력시</a:t>
            </a:r>
            <a:endParaRPr lang="en-US" altLang="ko-KR" dirty="0" smtClean="0">
              <a:solidFill>
                <a:srgbClr val="C00000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  <a:p>
            <a:r>
              <a:rPr lang="ko-KR" altLang="en-US" dirty="0" smtClean="0">
                <a:solidFill>
                  <a:srgbClr val="C00000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상품 이름 혹은 카테고리 영역에서 </a:t>
            </a:r>
            <a:endParaRPr lang="en-US" altLang="ko-KR" dirty="0" smtClean="0">
              <a:solidFill>
                <a:srgbClr val="C00000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  <a:p>
            <a:r>
              <a:rPr lang="en-US" altLang="ko-KR" dirty="0" smtClean="0">
                <a:solidFill>
                  <a:srgbClr val="C00000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‘</a:t>
            </a:r>
            <a:r>
              <a:rPr lang="ko-KR" altLang="en-US" dirty="0" smtClean="0">
                <a:solidFill>
                  <a:srgbClr val="C00000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블루</a:t>
            </a:r>
            <a:r>
              <a:rPr lang="en-US" altLang="ko-KR" dirty="0" smtClean="0">
                <a:solidFill>
                  <a:srgbClr val="C00000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’</a:t>
            </a:r>
            <a:r>
              <a:rPr lang="ko-KR" altLang="en-US" dirty="0" smtClean="0">
                <a:solidFill>
                  <a:srgbClr val="C00000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가 포함된 제품만 추출</a:t>
            </a:r>
            <a:endParaRPr lang="en-US" altLang="ko-KR" dirty="0" smtClean="0">
              <a:solidFill>
                <a:srgbClr val="C00000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20" name="아래쪽 화살표 19"/>
          <p:cNvSpPr/>
          <p:nvPr/>
        </p:nvSpPr>
        <p:spPr>
          <a:xfrm rot="16200000">
            <a:off x="6153280" y="4243813"/>
            <a:ext cx="356182" cy="1012555"/>
          </a:xfrm>
          <a:prstGeom prst="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모서리가 둥근 직사각형 3"/>
          <p:cNvSpPr/>
          <p:nvPr/>
        </p:nvSpPr>
        <p:spPr>
          <a:xfrm>
            <a:off x="1629310" y="1838850"/>
            <a:ext cx="1984045" cy="462847"/>
          </a:xfrm>
          <a:prstGeom prst="roundRect">
            <a:avLst/>
          </a:prstGeom>
          <a:noFill/>
          <a:ln w="285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/>
          <p:cNvCxnSpPr>
            <a:stCxn id="4" idx="3"/>
          </p:cNvCxnSpPr>
          <p:nvPr/>
        </p:nvCxnSpPr>
        <p:spPr>
          <a:xfrm>
            <a:off x="3613355" y="2070274"/>
            <a:ext cx="3224294" cy="893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6941847" y="1893549"/>
            <a:ext cx="4083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C00000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‘</a:t>
            </a:r>
            <a:r>
              <a:rPr lang="ko-KR" altLang="en-US" dirty="0" smtClean="0">
                <a:solidFill>
                  <a:srgbClr val="C00000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블루</a:t>
            </a:r>
            <a:r>
              <a:rPr lang="en-US" altLang="ko-KR" dirty="0" smtClean="0">
                <a:solidFill>
                  <a:srgbClr val="C00000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＇</a:t>
            </a:r>
            <a:r>
              <a:rPr lang="ko-KR" altLang="en-US" dirty="0" smtClean="0">
                <a:solidFill>
                  <a:srgbClr val="C00000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가 포함된 상품명 개수 표시</a:t>
            </a:r>
            <a:endParaRPr lang="en-US" altLang="ko-KR" dirty="0" smtClean="0">
              <a:solidFill>
                <a:srgbClr val="C00000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0327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-1658638" y="-1182560"/>
            <a:ext cx="3757823" cy="3370255"/>
            <a:chOff x="-1658638" y="-1182560"/>
            <a:chExt cx="3757823" cy="3370255"/>
          </a:xfrm>
        </p:grpSpPr>
        <p:sp>
          <p:nvSpPr>
            <p:cNvPr id="13" name="이등변 삼각형 12"/>
            <p:cNvSpPr/>
            <p:nvPr/>
          </p:nvSpPr>
          <p:spPr>
            <a:xfrm rot="13430417">
              <a:off x="-708666" y="288816"/>
              <a:ext cx="2236850" cy="1898879"/>
            </a:xfrm>
            <a:prstGeom prst="triangle">
              <a:avLst>
                <a:gd name="adj" fmla="val 54148"/>
              </a:avLst>
            </a:prstGeom>
            <a:solidFill>
              <a:srgbClr val="DDE5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FFFF"/>
                </a:solidFill>
              </a:endParaRPr>
            </a:p>
          </p:txBody>
        </p:sp>
        <p:sp>
          <p:nvSpPr>
            <p:cNvPr id="6" name="이등변 삼각형 5"/>
            <p:cNvSpPr/>
            <p:nvPr/>
          </p:nvSpPr>
          <p:spPr>
            <a:xfrm rot="15075806">
              <a:off x="-1302890" y="-1538308"/>
              <a:ext cx="3010487" cy="3721983"/>
            </a:xfrm>
            <a:prstGeom prst="triangle">
              <a:avLst/>
            </a:prstGeom>
            <a:solidFill>
              <a:srgbClr val="C2D9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FFFF"/>
                </a:solidFill>
              </a:endParaRPr>
            </a:p>
          </p:txBody>
        </p:sp>
        <p:sp>
          <p:nvSpPr>
            <p:cNvPr id="12" name="TextBox 5"/>
            <p:cNvSpPr/>
            <p:nvPr/>
          </p:nvSpPr>
          <p:spPr>
            <a:xfrm>
              <a:off x="593731" y="369060"/>
              <a:ext cx="1505454" cy="557673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none" lIns="90000" tIns="45000" rIns="90000" bIns="45000" anchor="t" anchorCtr="0" compatLnSpc="0">
              <a:spAutoFit/>
            </a:bodyPr>
            <a:lstStyle/>
            <a:p>
              <a:pPr hangingPunct="0">
                <a:defRPr sz="1800"/>
              </a:pPr>
              <a:r>
                <a:rPr lang="ko-KR" altLang="en-US" sz="2800" smtClean="0">
                  <a:solidFill>
                    <a:srgbClr val="3A3838"/>
                  </a:solidFill>
                  <a:latin typeface="아리따-돋움(TTF)-Medium" panose="02020603020101020101" pitchFamily="18" charset="-127"/>
                  <a:ea typeface="아리따-돋움(TTF)-Medium" panose="02020603020101020101" pitchFamily="18" charset="-127"/>
                  <a:cs typeface="Arial" pitchFamily="2"/>
                </a:rPr>
                <a:t>카테고리</a:t>
              </a:r>
              <a:endParaRPr lang="ko-KR" altLang="en-US" sz="2800" dirty="0">
                <a:solidFill>
                  <a:srgbClr val="3A3838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  <a:cs typeface="Arial" pitchFamily="2"/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 flipV="1">
              <a:off x="-1051072" y="881014"/>
              <a:ext cx="3049094" cy="45719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FFFF"/>
                </a:solidFill>
              </a:endParaRPr>
            </a:p>
          </p:txBody>
        </p:sp>
      </p:grpSp>
      <p:sp>
        <p:nvSpPr>
          <p:cNvPr id="8" name="직사각형 7"/>
          <p:cNvSpPr/>
          <p:nvPr/>
        </p:nvSpPr>
        <p:spPr>
          <a:xfrm>
            <a:off x="2507226" y="996945"/>
            <a:ext cx="9424219" cy="5677679"/>
          </a:xfrm>
          <a:prstGeom prst="rect">
            <a:avLst/>
          </a:prstGeom>
          <a:solidFill>
            <a:srgbClr val="DDE5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/>
          <a:srcRect r="14042"/>
          <a:stretch/>
        </p:blipFill>
        <p:spPr>
          <a:xfrm>
            <a:off x="2721713" y="1258595"/>
            <a:ext cx="2998415" cy="521870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9796" y="2789754"/>
            <a:ext cx="5991980" cy="370229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453387" y="1361832"/>
            <a:ext cx="56107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C00000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Page</a:t>
            </a:r>
            <a:r>
              <a:rPr lang="ko-KR" altLang="en-US" dirty="0" smtClean="0">
                <a:solidFill>
                  <a:srgbClr val="C00000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마다 </a:t>
            </a:r>
            <a:r>
              <a:rPr lang="en-US" altLang="ko-KR" dirty="0" smtClean="0">
                <a:solidFill>
                  <a:srgbClr val="C00000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9</a:t>
            </a:r>
            <a:r>
              <a:rPr lang="ko-KR" altLang="en-US" dirty="0" smtClean="0">
                <a:solidFill>
                  <a:srgbClr val="C00000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개씩 뿌려주는 기능을 구현</a:t>
            </a:r>
            <a:r>
              <a:rPr lang="en-US" altLang="ko-KR" dirty="0">
                <a:solidFill>
                  <a:srgbClr val="C00000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 </a:t>
            </a:r>
            <a:r>
              <a:rPr lang="en-US" altLang="ko-KR" dirty="0" smtClean="0">
                <a:solidFill>
                  <a:srgbClr val="C00000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(pagination)</a:t>
            </a:r>
          </a:p>
          <a:p>
            <a:endParaRPr lang="ko-KR" altLang="en-US" dirty="0" smtClean="0">
              <a:solidFill>
                <a:srgbClr val="FF0000"/>
              </a:solidFill>
            </a:endParaRPr>
          </a:p>
        </p:txBody>
      </p:sp>
      <p:sp>
        <p:nvSpPr>
          <p:cNvPr id="15" name="아래쪽 화살표 14"/>
          <p:cNvSpPr/>
          <p:nvPr/>
        </p:nvSpPr>
        <p:spPr>
          <a:xfrm rot="16200000">
            <a:off x="5932404" y="1205792"/>
            <a:ext cx="356182" cy="662749"/>
          </a:xfrm>
          <a:prstGeom prst="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1787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2300748" y="741720"/>
            <a:ext cx="9590413" cy="5895054"/>
          </a:xfrm>
          <a:prstGeom prst="rect">
            <a:avLst/>
          </a:prstGeom>
          <a:solidFill>
            <a:srgbClr val="DDE5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-1658638" y="-1182560"/>
            <a:ext cx="3727015" cy="3370255"/>
            <a:chOff x="-1658638" y="-1182560"/>
            <a:chExt cx="3727015" cy="3370255"/>
          </a:xfrm>
        </p:grpSpPr>
        <p:sp>
          <p:nvSpPr>
            <p:cNvPr id="13" name="이등변 삼각형 12"/>
            <p:cNvSpPr/>
            <p:nvPr/>
          </p:nvSpPr>
          <p:spPr>
            <a:xfrm rot="13430417">
              <a:off x="-708666" y="288816"/>
              <a:ext cx="2236850" cy="1898879"/>
            </a:xfrm>
            <a:prstGeom prst="triangle">
              <a:avLst>
                <a:gd name="adj" fmla="val 54148"/>
              </a:avLst>
            </a:prstGeom>
            <a:solidFill>
              <a:srgbClr val="DDE5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FFFF"/>
                </a:solidFill>
              </a:endParaRPr>
            </a:p>
          </p:txBody>
        </p:sp>
        <p:sp>
          <p:nvSpPr>
            <p:cNvPr id="6" name="이등변 삼각형 5"/>
            <p:cNvSpPr/>
            <p:nvPr/>
          </p:nvSpPr>
          <p:spPr>
            <a:xfrm rot="15075806">
              <a:off x="-1302890" y="-1538308"/>
              <a:ext cx="3010487" cy="3721983"/>
            </a:xfrm>
            <a:prstGeom prst="triangle">
              <a:avLst/>
            </a:prstGeom>
            <a:solidFill>
              <a:srgbClr val="C2D9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FFFF"/>
                </a:solidFill>
              </a:endParaRPr>
            </a:p>
          </p:txBody>
        </p:sp>
        <p:sp>
          <p:nvSpPr>
            <p:cNvPr id="12" name="TextBox 5"/>
            <p:cNvSpPr/>
            <p:nvPr/>
          </p:nvSpPr>
          <p:spPr>
            <a:xfrm>
              <a:off x="473475" y="369060"/>
              <a:ext cx="1594902" cy="557673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none" lIns="90000" tIns="45000" rIns="90000" bIns="45000" anchor="t" anchorCtr="0" compatLnSpc="0">
              <a:spAutoFit/>
            </a:bodyPr>
            <a:lstStyle/>
            <a:p>
              <a:pPr hangingPunct="0">
                <a:defRPr sz="1800"/>
              </a:pPr>
              <a:r>
                <a:rPr lang="ko-KR" altLang="en-US" sz="2800" smtClean="0">
                  <a:solidFill>
                    <a:srgbClr val="3A3838"/>
                  </a:solidFill>
                  <a:latin typeface="아리따-돋움(TTF)-Medium" panose="02020603020101020101" pitchFamily="18" charset="-127"/>
                  <a:ea typeface="아리따-돋움(TTF)-Medium" panose="02020603020101020101" pitchFamily="18" charset="-127"/>
                  <a:cs typeface="Arial" pitchFamily="2"/>
                </a:rPr>
                <a:t>상품 상세</a:t>
              </a:r>
              <a:endParaRPr lang="ko-KR" altLang="en-US" sz="2800" dirty="0">
                <a:solidFill>
                  <a:srgbClr val="3A3838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  <a:cs typeface="Arial" pitchFamily="2"/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 flipV="1">
              <a:off x="-1051072" y="881014"/>
              <a:ext cx="3049094" cy="45719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FFFF"/>
                </a:solidFill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2177" y="926733"/>
            <a:ext cx="9144000" cy="5486400"/>
          </a:xfrm>
          <a:prstGeom prst="rect">
            <a:avLst/>
          </a:prstGeom>
        </p:spPr>
      </p:pic>
      <p:sp>
        <p:nvSpPr>
          <p:cNvPr id="17" name="모서리가 둥근 직사각형 16"/>
          <p:cNvSpPr/>
          <p:nvPr/>
        </p:nvSpPr>
        <p:spPr>
          <a:xfrm>
            <a:off x="7499168" y="2934048"/>
            <a:ext cx="1984045" cy="2364441"/>
          </a:xfrm>
          <a:prstGeom prst="roundRect">
            <a:avLst/>
          </a:prstGeom>
          <a:noFill/>
          <a:ln w="285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9607156" y="4652158"/>
            <a:ext cx="17560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C00000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사이즈 선택</a:t>
            </a:r>
            <a:r>
              <a:rPr lang="en-US" altLang="ko-KR" dirty="0" smtClean="0">
                <a:solidFill>
                  <a:srgbClr val="C00000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,</a:t>
            </a:r>
          </a:p>
          <a:p>
            <a:r>
              <a:rPr lang="ko-KR" altLang="en-US" dirty="0" smtClean="0">
                <a:solidFill>
                  <a:srgbClr val="C00000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수량 선택 가능</a:t>
            </a:r>
            <a:endParaRPr lang="en-US" altLang="ko-KR" dirty="0" smtClean="0">
              <a:solidFill>
                <a:srgbClr val="C00000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8234" y="6010605"/>
            <a:ext cx="4362450" cy="428625"/>
          </a:xfrm>
          <a:prstGeom prst="rect">
            <a:avLst/>
          </a:prstGeom>
          <a:ln w="44450">
            <a:solidFill>
              <a:schemeClr val="tx1"/>
            </a:solidFill>
          </a:ln>
        </p:spPr>
      </p:pic>
      <p:sp>
        <p:nvSpPr>
          <p:cNvPr id="19" name="TextBox 18"/>
          <p:cNvSpPr txBox="1"/>
          <p:nvPr/>
        </p:nvSpPr>
        <p:spPr>
          <a:xfrm>
            <a:off x="6846214" y="6155622"/>
            <a:ext cx="51324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C00000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물건을 장바구니에 넣으면 장바구니 위에 수량 표시</a:t>
            </a:r>
            <a:endParaRPr lang="en-US" altLang="ko-KR" dirty="0" smtClean="0">
              <a:solidFill>
                <a:srgbClr val="C00000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54915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2300748" y="250724"/>
            <a:ext cx="9590413" cy="6253316"/>
          </a:xfrm>
          <a:prstGeom prst="rect">
            <a:avLst/>
          </a:prstGeom>
          <a:solidFill>
            <a:srgbClr val="DDE5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-1658638" y="-1182560"/>
            <a:ext cx="3888525" cy="3370255"/>
            <a:chOff x="-1658638" y="-1182560"/>
            <a:chExt cx="3888525" cy="3370255"/>
          </a:xfrm>
        </p:grpSpPr>
        <p:sp>
          <p:nvSpPr>
            <p:cNvPr id="13" name="이등변 삼각형 12"/>
            <p:cNvSpPr/>
            <p:nvPr/>
          </p:nvSpPr>
          <p:spPr>
            <a:xfrm rot="13430417">
              <a:off x="-708666" y="288816"/>
              <a:ext cx="2236850" cy="1898879"/>
            </a:xfrm>
            <a:prstGeom prst="triangle">
              <a:avLst>
                <a:gd name="adj" fmla="val 54148"/>
              </a:avLst>
            </a:prstGeom>
            <a:solidFill>
              <a:srgbClr val="DDE5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FFFF"/>
                </a:solidFill>
              </a:endParaRPr>
            </a:p>
          </p:txBody>
        </p:sp>
        <p:sp>
          <p:nvSpPr>
            <p:cNvPr id="6" name="이등변 삼각형 5"/>
            <p:cNvSpPr/>
            <p:nvPr/>
          </p:nvSpPr>
          <p:spPr>
            <a:xfrm rot="15075806">
              <a:off x="-1302890" y="-1538308"/>
              <a:ext cx="3010487" cy="3721983"/>
            </a:xfrm>
            <a:prstGeom prst="triangle">
              <a:avLst/>
            </a:prstGeom>
            <a:solidFill>
              <a:srgbClr val="C2D9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FFFF"/>
                </a:solidFill>
              </a:endParaRPr>
            </a:p>
          </p:txBody>
        </p:sp>
        <p:sp>
          <p:nvSpPr>
            <p:cNvPr id="12" name="TextBox 5"/>
            <p:cNvSpPr/>
            <p:nvPr/>
          </p:nvSpPr>
          <p:spPr>
            <a:xfrm>
              <a:off x="-54754" y="413131"/>
              <a:ext cx="2284641" cy="557673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none" lIns="90000" tIns="45000" rIns="90000" bIns="45000" anchor="t" anchorCtr="0" compatLnSpc="0">
              <a:spAutoFit/>
            </a:bodyPr>
            <a:lstStyle/>
            <a:p>
              <a:pPr hangingPunct="0">
                <a:defRPr sz="1800"/>
              </a:pPr>
              <a:r>
                <a:rPr lang="ko-KR" altLang="en-US" sz="2800" dirty="0" smtClean="0">
                  <a:solidFill>
                    <a:srgbClr val="3A3838"/>
                  </a:solidFill>
                  <a:latin typeface="아리따-돋움(TTF)-Medium" panose="02020603020101020101" pitchFamily="18" charset="-127"/>
                  <a:ea typeface="아리따-돋움(TTF)-Medium" panose="02020603020101020101" pitchFamily="18" charset="-127"/>
                  <a:cs typeface="Arial" pitchFamily="2"/>
                </a:rPr>
                <a:t>결제 페이지①</a:t>
              </a:r>
              <a:endParaRPr lang="ko-KR" altLang="en-US" sz="2800" dirty="0">
                <a:solidFill>
                  <a:srgbClr val="3A3838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  <a:cs typeface="Arial" pitchFamily="2"/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 flipV="1">
              <a:off x="-1051072" y="881014"/>
              <a:ext cx="3049094" cy="45719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FFFF"/>
                </a:solidFill>
              </a:endParaRPr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2615" y="516368"/>
            <a:ext cx="9185677" cy="5781017"/>
          </a:xfrm>
          <a:prstGeom prst="rect">
            <a:avLst/>
          </a:prstGeom>
        </p:spPr>
      </p:pic>
      <p:sp>
        <p:nvSpPr>
          <p:cNvPr id="17" name="모서리가 둥근 직사각형 16"/>
          <p:cNvSpPr/>
          <p:nvPr/>
        </p:nvSpPr>
        <p:spPr>
          <a:xfrm>
            <a:off x="7095954" y="1887185"/>
            <a:ext cx="4466781" cy="634790"/>
          </a:xfrm>
          <a:prstGeom prst="roundRect">
            <a:avLst/>
          </a:prstGeom>
          <a:noFill/>
          <a:ln w="285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8266934" y="2602953"/>
            <a:ext cx="3295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>
                <a:solidFill>
                  <a:srgbClr val="C00000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수량 업데이트 및 물품 삭제 가능</a:t>
            </a:r>
            <a:endParaRPr lang="en-US" altLang="ko-KR" dirty="0" smtClean="0">
              <a:solidFill>
                <a:srgbClr val="C00000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93622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2300748" y="250724"/>
            <a:ext cx="9590413" cy="6253316"/>
          </a:xfrm>
          <a:prstGeom prst="rect">
            <a:avLst/>
          </a:prstGeom>
          <a:solidFill>
            <a:srgbClr val="DDE5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-1658638" y="-1182560"/>
            <a:ext cx="3926241" cy="3370255"/>
            <a:chOff x="-1658638" y="-1182560"/>
            <a:chExt cx="3926241" cy="3370255"/>
          </a:xfrm>
        </p:grpSpPr>
        <p:sp>
          <p:nvSpPr>
            <p:cNvPr id="13" name="이등변 삼각형 12"/>
            <p:cNvSpPr/>
            <p:nvPr/>
          </p:nvSpPr>
          <p:spPr>
            <a:xfrm rot="13430417">
              <a:off x="-708666" y="288816"/>
              <a:ext cx="2236850" cy="1898879"/>
            </a:xfrm>
            <a:prstGeom prst="triangle">
              <a:avLst>
                <a:gd name="adj" fmla="val 54148"/>
              </a:avLst>
            </a:prstGeom>
            <a:solidFill>
              <a:srgbClr val="DDE5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FFFF"/>
                </a:solidFill>
              </a:endParaRPr>
            </a:p>
          </p:txBody>
        </p:sp>
        <p:sp>
          <p:nvSpPr>
            <p:cNvPr id="6" name="이등변 삼각형 5"/>
            <p:cNvSpPr/>
            <p:nvPr/>
          </p:nvSpPr>
          <p:spPr>
            <a:xfrm rot="15075806">
              <a:off x="-1302890" y="-1538308"/>
              <a:ext cx="3010487" cy="3721983"/>
            </a:xfrm>
            <a:prstGeom prst="triangle">
              <a:avLst/>
            </a:prstGeom>
            <a:solidFill>
              <a:srgbClr val="C2D9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FFFF"/>
                </a:solidFill>
              </a:endParaRPr>
            </a:p>
          </p:txBody>
        </p:sp>
        <p:sp>
          <p:nvSpPr>
            <p:cNvPr id="12" name="TextBox 5"/>
            <p:cNvSpPr/>
            <p:nvPr/>
          </p:nvSpPr>
          <p:spPr>
            <a:xfrm>
              <a:off x="-17038" y="391639"/>
              <a:ext cx="2284641" cy="1024468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none" lIns="90000" tIns="45000" rIns="90000" bIns="45000" anchor="t" anchorCtr="0" compatLnSpc="0">
              <a:spAutoFit/>
            </a:bodyPr>
            <a:lstStyle/>
            <a:p>
              <a:pPr hangingPunct="0">
                <a:defRPr sz="1800"/>
              </a:pPr>
              <a:r>
                <a:rPr lang="ko-KR" altLang="en-US" sz="2800" dirty="0" smtClean="0">
                  <a:solidFill>
                    <a:srgbClr val="3A3838"/>
                  </a:solidFill>
                  <a:latin typeface="아리따-돋움(TTF)-Medium" panose="02020603020101020101" pitchFamily="18" charset="-127"/>
                  <a:ea typeface="아리따-돋움(TTF)-Medium" panose="02020603020101020101" pitchFamily="18" charset="-127"/>
                  <a:cs typeface="Arial" pitchFamily="2"/>
                </a:rPr>
                <a:t>결제 페이지②</a:t>
              </a:r>
              <a:endParaRPr lang="ko-KR" altLang="en-US" sz="2800" dirty="0">
                <a:solidFill>
                  <a:srgbClr val="3A3838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  <a:cs typeface="Arial" pitchFamily="2"/>
              </a:endParaRPr>
            </a:p>
            <a:p>
              <a:pPr hangingPunct="0">
                <a:defRPr sz="1800"/>
              </a:pPr>
              <a:endParaRPr lang="ko-KR" altLang="en-US" sz="2800" dirty="0">
                <a:solidFill>
                  <a:srgbClr val="3A3838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  <a:cs typeface="Arial" pitchFamily="2"/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 flipV="1">
              <a:off x="-1051072" y="881014"/>
              <a:ext cx="3049094" cy="45719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FFFF"/>
                </a:solidFill>
              </a:endParaRPr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1379" y="410344"/>
            <a:ext cx="9253306" cy="5934075"/>
          </a:xfrm>
          <a:prstGeom prst="rect">
            <a:avLst/>
          </a:prstGeom>
        </p:spPr>
      </p:pic>
      <p:sp>
        <p:nvSpPr>
          <p:cNvPr id="17" name="모서리가 둥근 직사각형 16"/>
          <p:cNvSpPr/>
          <p:nvPr/>
        </p:nvSpPr>
        <p:spPr>
          <a:xfrm>
            <a:off x="2437137" y="1364352"/>
            <a:ext cx="5482747" cy="3119159"/>
          </a:xfrm>
          <a:prstGeom prst="roundRect">
            <a:avLst/>
          </a:prstGeom>
          <a:noFill/>
          <a:ln w="285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4024934" y="4643131"/>
            <a:ext cx="3818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>
                <a:solidFill>
                  <a:srgbClr val="C00000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모든 항목이 채워져야 결제 진행 가능</a:t>
            </a:r>
            <a:endParaRPr lang="en-US" altLang="ko-KR" dirty="0" smtClean="0">
              <a:solidFill>
                <a:srgbClr val="C00000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8056274" y="2697739"/>
            <a:ext cx="3678412" cy="2419951"/>
          </a:xfrm>
          <a:prstGeom prst="roundRect">
            <a:avLst/>
          </a:prstGeom>
          <a:noFill/>
          <a:ln w="285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5139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2229888" y="250724"/>
            <a:ext cx="9661274" cy="6253316"/>
          </a:xfrm>
          <a:prstGeom prst="rect">
            <a:avLst/>
          </a:prstGeom>
          <a:solidFill>
            <a:srgbClr val="DDE5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-1658638" y="-1182560"/>
            <a:ext cx="3721983" cy="3370255"/>
            <a:chOff x="-1658638" y="-1182560"/>
            <a:chExt cx="3721983" cy="3370255"/>
          </a:xfrm>
        </p:grpSpPr>
        <p:sp>
          <p:nvSpPr>
            <p:cNvPr id="13" name="이등변 삼각형 12"/>
            <p:cNvSpPr/>
            <p:nvPr/>
          </p:nvSpPr>
          <p:spPr>
            <a:xfrm rot="13430417">
              <a:off x="-708666" y="288816"/>
              <a:ext cx="2236850" cy="1898879"/>
            </a:xfrm>
            <a:prstGeom prst="triangle">
              <a:avLst>
                <a:gd name="adj" fmla="val 54148"/>
              </a:avLst>
            </a:prstGeom>
            <a:solidFill>
              <a:srgbClr val="DDE5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FFFF"/>
                </a:solidFill>
              </a:endParaRPr>
            </a:p>
          </p:txBody>
        </p:sp>
        <p:sp>
          <p:nvSpPr>
            <p:cNvPr id="6" name="이등변 삼각형 5"/>
            <p:cNvSpPr/>
            <p:nvPr/>
          </p:nvSpPr>
          <p:spPr>
            <a:xfrm rot="15075806">
              <a:off x="-1302890" y="-1538308"/>
              <a:ext cx="3010487" cy="3721983"/>
            </a:xfrm>
            <a:prstGeom prst="triangle">
              <a:avLst/>
            </a:prstGeom>
            <a:solidFill>
              <a:srgbClr val="C2D9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FFFF"/>
                </a:solidFill>
              </a:endParaRPr>
            </a:p>
          </p:txBody>
        </p:sp>
        <p:sp>
          <p:nvSpPr>
            <p:cNvPr id="12" name="TextBox 5"/>
            <p:cNvSpPr/>
            <p:nvPr/>
          </p:nvSpPr>
          <p:spPr>
            <a:xfrm>
              <a:off x="476382" y="369060"/>
              <a:ext cx="1575601" cy="557673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none" lIns="90000" tIns="45000" rIns="90000" bIns="45000" anchor="t" anchorCtr="0" compatLnSpc="0">
              <a:spAutoFit/>
            </a:bodyPr>
            <a:lstStyle/>
            <a:p>
              <a:pPr hangingPunct="0">
                <a:defRPr sz="1800"/>
              </a:pPr>
              <a:r>
                <a:rPr lang="ko-KR" altLang="en-US" sz="2800" smtClean="0">
                  <a:solidFill>
                    <a:srgbClr val="3A3838"/>
                  </a:solidFill>
                  <a:latin typeface="아리따-돋움(TTF)-Medium" panose="02020603020101020101" pitchFamily="18" charset="-127"/>
                  <a:ea typeface="아리따-돋움(TTF)-Medium" panose="02020603020101020101" pitchFamily="18" charset="-127"/>
                  <a:cs typeface="Arial" pitchFamily="2"/>
                </a:rPr>
                <a:t>결제 확인</a:t>
              </a:r>
              <a:endParaRPr lang="ko-KR" altLang="en-US" sz="2800" dirty="0">
                <a:solidFill>
                  <a:srgbClr val="3A3838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  <a:cs typeface="Arial" pitchFamily="2"/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 flipV="1">
              <a:off x="-1051072" y="881014"/>
              <a:ext cx="3049094" cy="45719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FFFF"/>
                </a:solidFill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8234" y="415107"/>
            <a:ext cx="9246238" cy="5924550"/>
          </a:xfrm>
          <a:prstGeom prst="rect">
            <a:avLst/>
          </a:prstGeom>
        </p:spPr>
      </p:pic>
      <p:sp>
        <p:nvSpPr>
          <p:cNvPr id="17" name="모서리가 둥근 직사각형 16"/>
          <p:cNvSpPr/>
          <p:nvPr/>
        </p:nvSpPr>
        <p:spPr>
          <a:xfrm>
            <a:off x="4776506" y="1940451"/>
            <a:ext cx="1255584" cy="390742"/>
          </a:xfrm>
          <a:prstGeom prst="roundRect">
            <a:avLst/>
          </a:prstGeom>
          <a:noFill/>
          <a:ln w="285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4653581" y="1571119"/>
            <a:ext cx="3295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C00000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중복되지 않는 주문번호 생성</a:t>
            </a:r>
            <a:r>
              <a:rPr lang="en-US" altLang="ko-KR" dirty="0" smtClean="0">
                <a:solidFill>
                  <a:srgbClr val="C00000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!</a:t>
            </a:r>
          </a:p>
        </p:txBody>
      </p:sp>
      <p:sp>
        <p:nvSpPr>
          <p:cNvPr id="15" name="모서리가 둥근 직사각형 14"/>
          <p:cNvSpPr/>
          <p:nvPr/>
        </p:nvSpPr>
        <p:spPr>
          <a:xfrm>
            <a:off x="2636470" y="1238255"/>
            <a:ext cx="8778781" cy="2419951"/>
          </a:xfrm>
          <a:prstGeom prst="roundRect">
            <a:avLst/>
          </a:prstGeom>
          <a:noFill/>
          <a:ln w="28575">
            <a:solidFill>
              <a:srgbClr val="C0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8475259" y="3658206"/>
            <a:ext cx="3295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C00000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Order info</a:t>
            </a:r>
            <a:r>
              <a:rPr lang="ko-KR" altLang="en-US" dirty="0" smtClean="0">
                <a:solidFill>
                  <a:srgbClr val="C00000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와 배송 주소 확인</a:t>
            </a:r>
            <a:endParaRPr lang="en-US" altLang="ko-KR" dirty="0" smtClean="0">
              <a:solidFill>
                <a:srgbClr val="C00000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0348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309716" y="2028974"/>
            <a:ext cx="11581445" cy="4475065"/>
          </a:xfrm>
          <a:prstGeom prst="rect">
            <a:avLst/>
          </a:prstGeom>
          <a:solidFill>
            <a:srgbClr val="DDE5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-1658638" y="-1182560"/>
            <a:ext cx="3746051" cy="3370255"/>
            <a:chOff x="-1658638" y="-1182560"/>
            <a:chExt cx="3746051" cy="3370255"/>
          </a:xfrm>
        </p:grpSpPr>
        <p:sp>
          <p:nvSpPr>
            <p:cNvPr id="13" name="이등변 삼각형 12"/>
            <p:cNvSpPr/>
            <p:nvPr/>
          </p:nvSpPr>
          <p:spPr>
            <a:xfrm rot="13430417">
              <a:off x="-708666" y="288816"/>
              <a:ext cx="2236850" cy="1898879"/>
            </a:xfrm>
            <a:prstGeom prst="triangle">
              <a:avLst>
                <a:gd name="adj" fmla="val 54148"/>
              </a:avLst>
            </a:prstGeom>
            <a:solidFill>
              <a:srgbClr val="DDE5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FFFF"/>
                </a:solidFill>
              </a:endParaRPr>
            </a:p>
          </p:txBody>
        </p:sp>
        <p:sp>
          <p:nvSpPr>
            <p:cNvPr id="6" name="이등변 삼각형 5"/>
            <p:cNvSpPr/>
            <p:nvPr/>
          </p:nvSpPr>
          <p:spPr>
            <a:xfrm rot="15075806">
              <a:off x="-1302890" y="-1538308"/>
              <a:ext cx="3010487" cy="3721983"/>
            </a:xfrm>
            <a:prstGeom prst="triangle">
              <a:avLst/>
            </a:prstGeom>
            <a:solidFill>
              <a:srgbClr val="C2D9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FFFF"/>
                </a:solidFill>
              </a:endParaRPr>
            </a:p>
          </p:txBody>
        </p:sp>
        <p:sp>
          <p:nvSpPr>
            <p:cNvPr id="12" name="TextBox 5"/>
            <p:cNvSpPr/>
            <p:nvPr/>
          </p:nvSpPr>
          <p:spPr>
            <a:xfrm>
              <a:off x="195828" y="398556"/>
              <a:ext cx="1891585" cy="557673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none" lIns="90000" tIns="45000" rIns="90000" bIns="45000" anchor="t" anchorCtr="0" compatLnSpc="0">
              <a:spAutoFit/>
            </a:bodyPr>
            <a:lstStyle/>
            <a:p>
              <a:pPr hangingPunct="0">
                <a:defRPr sz="1800"/>
              </a:pPr>
              <a:r>
                <a:rPr lang="en-US" altLang="ko-KR" sz="2800" dirty="0" err="1" smtClean="0">
                  <a:solidFill>
                    <a:srgbClr val="3A3838"/>
                  </a:solidFill>
                  <a:latin typeface="아리따-돋움(TTF)-Medium" panose="02020603020101020101" pitchFamily="18" charset="-127"/>
                  <a:ea typeface="아리따-돋움(TTF)-Medium" panose="02020603020101020101" pitchFamily="18" charset="-127"/>
                  <a:cs typeface="Arial" pitchFamily="2"/>
                </a:rPr>
                <a:t>QnA</a:t>
              </a:r>
              <a:r>
                <a:rPr lang="en-US" altLang="ko-KR" sz="2800" dirty="0" smtClean="0">
                  <a:solidFill>
                    <a:srgbClr val="3A3838"/>
                  </a:solidFill>
                  <a:latin typeface="아리따-돋움(TTF)-Medium" panose="02020603020101020101" pitchFamily="18" charset="-127"/>
                  <a:ea typeface="아리따-돋움(TTF)-Medium" panose="02020603020101020101" pitchFamily="18" charset="-127"/>
                  <a:cs typeface="Arial" pitchFamily="2"/>
                </a:rPr>
                <a:t> </a:t>
              </a:r>
              <a:r>
                <a:rPr lang="ko-KR" altLang="en-US" sz="2800" dirty="0" smtClean="0">
                  <a:solidFill>
                    <a:srgbClr val="3A3838"/>
                  </a:solidFill>
                  <a:latin typeface="아리따-돋움(TTF)-Medium" panose="02020603020101020101" pitchFamily="18" charset="-127"/>
                  <a:ea typeface="아리따-돋움(TTF)-Medium" panose="02020603020101020101" pitchFamily="18" charset="-127"/>
                  <a:cs typeface="Arial" pitchFamily="2"/>
                </a:rPr>
                <a:t>페이지</a:t>
              </a:r>
              <a:endParaRPr lang="ko-KR" altLang="en-US" sz="2800" dirty="0">
                <a:solidFill>
                  <a:srgbClr val="3A3838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  <a:cs typeface="Arial" pitchFamily="2"/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 flipV="1">
              <a:off x="-1051072" y="881014"/>
              <a:ext cx="3049094" cy="45719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FFFF"/>
                </a:solidFill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800" y="2244079"/>
            <a:ext cx="10963275" cy="4010025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5508985" y="2513073"/>
            <a:ext cx="4804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>
                <a:solidFill>
                  <a:srgbClr val="C00000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다른 사람들을 포함한 전체 문의 내용 확인 가능</a:t>
            </a:r>
            <a:endParaRPr lang="en-US" altLang="ko-KR" dirty="0" smtClean="0">
              <a:solidFill>
                <a:srgbClr val="C00000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59209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324466" y="2050026"/>
            <a:ext cx="11566696" cy="4454014"/>
          </a:xfrm>
          <a:prstGeom prst="rect">
            <a:avLst/>
          </a:prstGeom>
          <a:solidFill>
            <a:srgbClr val="DDE5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-1658638" y="-1182560"/>
            <a:ext cx="4233941" cy="3370255"/>
            <a:chOff x="-1658638" y="-1182560"/>
            <a:chExt cx="4233941" cy="3370255"/>
          </a:xfrm>
        </p:grpSpPr>
        <p:sp>
          <p:nvSpPr>
            <p:cNvPr id="13" name="이등변 삼각형 12"/>
            <p:cNvSpPr/>
            <p:nvPr/>
          </p:nvSpPr>
          <p:spPr>
            <a:xfrm rot="13430417">
              <a:off x="-708666" y="288816"/>
              <a:ext cx="2236850" cy="1898879"/>
            </a:xfrm>
            <a:prstGeom prst="triangle">
              <a:avLst>
                <a:gd name="adj" fmla="val 54148"/>
              </a:avLst>
            </a:prstGeom>
            <a:solidFill>
              <a:srgbClr val="DDE5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FFFF"/>
                </a:solidFill>
              </a:endParaRPr>
            </a:p>
          </p:txBody>
        </p:sp>
        <p:sp>
          <p:nvSpPr>
            <p:cNvPr id="6" name="이등변 삼각형 5"/>
            <p:cNvSpPr/>
            <p:nvPr/>
          </p:nvSpPr>
          <p:spPr>
            <a:xfrm rot="15075806">
              <a:off x="-1302890" y="-1538308"/>
              <a:ext cx="3010487" cy="3721983"/>
            </a:xfrm>
            <a:prstGeom prst="triangle">
              <a:avLst/>
            </a:prstGeom>
            <a:solidFill>
              <a:srgbClr val="C2D9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FFFF"/>
                </a:solidFill>
              </a:endParaRPr>
            </a:p>
          </p:txBody>
        </p:sp>
        <p:sp>
          <p:nvSpPr>
            <p:cNvPr id="12" name="TextBox 5"/>
            <p:cNvSpPr/>
            <p:nvPr/>
          </p:nvSpPr>
          <p:spPr>
            <a:xfrm>
              <a:off x="-54754" y="413131"/>
              <a:ext cx="2630057" cy="557673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none" lIns="90000" tIns="45000" rIns="90000" bIns="45000" anchor="t" anchorCtr="0" compatLnSpc="0">
              <a:spAutoFit/>
            </a:bodyPr>
            <a:lstStyle/>
            <a:p>
              <a:pPr hangingPunct="0">
                <a:defRPr sz="1800"/>
              </a:pPr>
              <a:r>
                <a:rPr lang="ko-KR" altLang="en-US" sz="2800" dirty="0">
                  <a:solidFill>
                    <a:srgbClr val="3A3838"/>
                  </a:solidFill>
                  <a:latin typeface="아리따-돋움(TTF)-Medium" panose="02020603020101020101" pitchFamily="18" charset="-127"/>
                  <a:ea typeface="아리따-돋움(TTF)-Medium" panose="02020603020101020101" pitchFamily="18" charset="-127"/>
                  <a:cs typeface="Arial" pitchFamily="2"/>
                </a:rPr>
                <a:t>운영자페이지 ①</a:t>
              </a:r>
            </a:p>
          </p:txBody>
        </p:sp>
        <p:sp>
          <p:nvSpPr>
            <p:cNvPr id="14" name="직사각형 13"/>
            <p:cNvSpPr/>
            <p:nvPr/>
          </p:nvSpPr>
          <p:spPr>
            <a:xfrm flipV="1">
              <a:off x="-1051072" y="881014"/>
              <a:ext cx="3049094" cy="45719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FFFF"/>
                </a:solidFill>
              </a:endParaRP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8141110" y="1973455"/>
            <a:ext cx="3465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>
                <a:solidFill>
                  <a:srgbClr val="C00000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고객들이 쓴 문의사항에 답장 가능</a:t>
            </a:r>
            <a:endParaRPr lang="en-US" altLang="ko-KR" dirty="0" smtClean="0">
              <a:solidFill>
                <a:srgbClr val="C00000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056" y="2342787"/>
            <a:ext cx="10891923" cy="3934386"/>
          </a:xfrm>
          <a:prstGeom prst="rect">
            <a:avLst/>
          </a:prstGeom>
        </p:spPr>
      </p:pic>
      <p:sp>
        <p:nvSpPr>
          <p:cNvPr id="17" name="모서리가 둥근 직사각형 16"/>
          <p:cNvSpPr/>
          <p:nvPr/>
        </p:nvSpPr>
        <p:spPr>
          <a:xfrm>
            <a:off x="9915868" y="2431648"/>
            <a:ext cx="1222135" cy="3845525"/>
          </a:xfrm>
          <a:prstGeom prst="roundRect">
            <a:avLst/>
          </a:prstGeom>
          <a:noFill/>
          <a:ln w="285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1809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324466" y="2050026"/>
            <a:ext cx="11566696" cy="4454014"/>
          </a:xfrm>
          <a:prstGeom prst="rect">
            <a:avLst/>
          </a:prstGeom>
          <a:solidFill>
            <a:srgbClr val="DDE5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-1658638" y="-1182560"/>
            <a:ext cx="4233941" cy="3370255"/>
            <a:chOff x="-1658638" y="-1182560"/>
            <a:chExt cx="4233941" cy="3370255"/>
          </a:xfrm>
        </p:grpSpPr>
        <p:sp>
          <p:nvSpPr>
            <p:cNvPr id="13" name="이등변 삼각형 12"/>
            <p:cNvSpPr/>
            <p:nvPr/>
          </p:nvSpPr>
          <p:spPr>
            <a:xfrm rot="13430417">
              <a:off x="-708666" y="288816"/>
              <a:ext cx="2236850" cy="1898879"/>
            </a:xfrm>
            <a:prstGeom prst="triangle">
              <a:avLst>
                <a:gd name="adj" fmla="val 54148"/>
              </a:avLst>
            </a:prstGeom>
            <a:solidFill>
              <a:srgbClr val="DDE5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FFFF"/>
                </a:solidFill>
              </a:endParaRPr>
            </a:p>
          </p:txBody>
        </p:sp>
        <p:sp>
          <p:nvSpPr>
            <p:cNvPr id="6" name="이등변 삼각형 5"/>
            <p:cNvSpPr/>
            <p:nvPr/>
          </p:nvSpPr>
          <p:spPr>
            <a:xfrm rot="15075806">
              <a:off x="-1302890" y="-1538308"/>
              <a:ext cx="3010487" cy="3721983"/>
            </a:xfrm>
            <a:prstGeom prst="triangle">
              <a:avLst/>
            </a:prstGeom>
            <a:solidFill>
              <a:srgbClr val="C2D9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FFFF"/>
                </a:solidFill>
              </a:endParaRPr>
            </a:p>
          </p:txBody>
        </p:sp>
        <p:sp>
          <p:nvSpPr>
            <p:cNvPr id="12" name="TextBox 5"/>
            <p:cNvSpPr/>
            <p:nvPr/>
          </p:nvSpPr>
          <p:spPr>
            <a:xfrm>
              <a:off x="-54754" y="413131"/>
              <a:ext cx="2630057" cy="557673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none" lIns="90000" tIns="45000" rIns="90000" bIns="45000" anchor="t" anchorCtr="0" compatLnSpc="0">
              <a:spAutoFit/>
            </a:bodyPr>
            <a:lstStyle/>
            <a:p>
              <a:pPr hangingPunct="0">
                <a:defRPr sz="1800"/>
              </a:pPr>
              <a:r>
                <a:rPr lang="ko-KR" altLang="en-US" sz="2800" dirty="0">
                  <a:solidFill>
                    <a:srgbClr val="3A3838"/>
                  </a:solidFill>
                  <a:latin typeface="아리따-돋움(TTF)-Medium" panose="02020603020101020101" pitchFamily="18" charset="-127"/>
                  <a:ea typeface="아리따-돋움(TTF)-Medium" panose="02020603020101020101" pitchFamily="18" charset="-127"/>
                  <a:cs typeface="Arial" pitchFamily="2"/>
                </a:rPr>
                <a:t>운영자페이지 ②</a:t>
              </a:r>
            </a:p>
          </p:txBody>
        </p:sp>
        <p:sp>
          <p:nvSpPr>
            <p:cNvPr id="14" name="직사각형 13"/>
            <p:cNvSpPr/>
            <p:nvPr/>
          </p:nvSpPr>
          <p:spPr>
            <a:xfrm flipV="1">
              <a:off x="-1051072" y="881014"/>
              <a:ext cx="3049094" cy="45719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FFFF"/>
                </a:solidFill>
              </a:endParaRP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6930790" y="1865359"/>
            <a:ext cx="52612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C00000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전체 기간과 단위 기간을 </a:t>
            </a:r>
            <a:r>
              <a:rPr lang="ko-KR" altLang="en-US" smtClean="0">
                <a:solidFill>
                  <a:srgbClr val="C00000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설정해서 차트 형성 가능  </a:t>
            </a:r>
            <a:r>
              <a:rPr lang="en-US" altLang="ko-KR" dirty="0" smtClean="0">
                <a:solidFill>
                  <a:srgbClr val="C00000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 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683" y="2301345"/>
            <a:ext cx="11046543" cy="3951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424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0" y="-8527"/>
            <a:ext cx="12192000" cy="6875056"/>
          </a:xfrm>
          <a:prstGeom prst="rect">
            <a:avLst/>
          </a:prstGeom>
          <a:solidFill>
            <a:srgbClr val="DDE5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985128" y="2315395"/>
            <a:ext cx="1055097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0" b="1" dirty="0">
                <a:solidFill>
                  <a:schemeClr val="tx1">
                    <a:lumMod val="50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1</a:t>
            </a:r>
            <a:endParaRPr lang="ko-KR" altLang="en-US" sz="15000" b="1" dirty="0">
              <a:solidFill>
                <a:schemeClr val="tx1">
                  <a:lumMod val="50000"/>
                </a:schemeClr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sp>
        <p:nvSpPr>
          <p:cNvPr id="23" name="이등변 삼각형 22"/>
          <p:cNvSpPr/>
          <p:nvPr/>
        </p:nvSpPr>
        <p:spPr>
          <a:xfrm rot="15075806">
            <a:off x="1753091" y="2359134"/>
            <a:ext cx="3040151" cy="3547973"/>
          </a:xfrm>
          <a:prstGeom prst="triangle">
            <a:avLst/>
          </a:prstGeom>
          <a:solidFill>
            <a:srgbClr val="C2D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5"/>
          <p:cNvSpPr/>
          <p:nvPr/>
        </p:nvSpPr>
        <p:spPr>
          <a:xfrm>
            <a:off x="1920437" y="3545220"/>
            <a:ext cx="2336771" cy="824413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none" lIns="90000" tIns="45000" rIns="90000" bIns="45000" anchor="t" anchorCtr="0" compatLnSpc="0">
            <a:sp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ko-KR" sz="4400" b="0" i="0" u="none" strike="noStrike" kern="1200" spc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  <a:cs typeface="Arial" pitchFamily="2"/>
              </a:rPr>
              <a:t>기획 의도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1227938" y="4323914"/>
            <a:ext cx="10964062" cy="45719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6756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0" y="-8527"/>
            <a:ext cx="12192000" cy="6875056"/>
          </a:xfrm>
          <a:prstGeom prst="rect">
            <a:avLst/>
          </a:prstGeom>
          <a:solidFill>
            <a:srgbClr val="DDE5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688932" y="3429001"/>
            <a:ext cx="11073008" cy="1910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5334468" y="2222082"/>
            <a:ext cx="409075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600" dirty="0" err="1" smtClean="0">
                <a:latin typeface="Beattingvile" pitchFamily="50" charset="0"/>
              </a:rPr>
              <a:t>QnA</a:t>
            </a:r>
            <a:endParaRPr lang="ko-KR" altLang="en-US" sz="9600" dirty="0">
              <a:latin typeface="Beattingvile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0130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0" y="-8527"/>
            <a:ext cx="12192000" cy="6875056"/>
          </a:xfrm>
          <a:prstGeom prst="rect">
            <a:avLst/>
          </a:prstGeom>
          <a:solidFill>
            <a:srgbClr val="DDE5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이등변 삼각형 11"/>
          <p:cNvSpPr/>
          <p:nvPr/>
        </p:nvSpPr>
        <p:spPr>
          <a:xfrm rot="20404986">
            <a:off x="4176614" y="1176688"/>
            <a:ext cx="3713514" cy="2491621"/>
          </a:xfrm>
          <a:prstGeom prst="triangle">
            <a:avLst>
              <a:gd name="adj" fmla="val 52372"/>
            </a:avLst>
          </a:prstGeom>
          <a:solidFill>
            <a:srgbClr val="4E91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이등변 삼각형 8"/>
          <p:cNvSpPr/>
          <p:nvPr/>
        </p:nvSpPr>
        <p:spPr>
          <a:xfrm rot="14987465">
            <a:off x="5712033" y="1959442"/>
            <a:ext cx="1789954" cy="2365197"/>
          </a:xfrm>
          <a:prstGeom prst="triangle">
            <a:avLst/>
          </a:prstGeom>
          <a:solidFill>
            <a:srgbClr val="C2D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688932" y="3429001"/>
            <a:ext cx="11073008" cy="1910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495224" y="2422498"/>
            <a:ext cx="409075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600" dirty="0" smtClean="0">
                <a:latin typeface="Beattingvile" pitchFamily="50" charset="0"/>
              </a:rPr>
              <a:t>Thank you</a:t>
            </a:r>
            <a:endParaRPr lang="ko-KR" altLang="en-US" sz="9600" dirty="0">
              <a:latin typeface="Beattingvile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3416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-1599646" y="-1182560"/>
            <a:ext cx="3723081" cy="3370255"/>
            <a:chOff x="-1599646" y="-1182560"/>
            <a:chExt cx="3723081" cy="3370255"/>
          </a:xfrm>
        </p:grpSpPr>
        <p:sp>
          <p:nvSpPr>
            <p:cNvPr id="13" name="이등변 삼각형 12"/>
            <p:cNvSpPr/>
            <p:nvPr/>
          </p:nvSpPr>
          <p:spPr>
            <a:xfrm rot="13430417">
              <a:off x="-708666" y="288816"/>
              <a:ext cx="2236850" cy="1898879"/>
            </a:xfrm>
            <a:prstGeom prst="triangle">
              <a:avLst>
                <a:gd name="adj" fmla="val 54148"/>
              </a:avLst>
            </a:prstGeom>
            <a:solidFill>
              <a:srgbClr val="DDE5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FFFF"/>
                </a:solidFill>
              </a:endParaRPr>
            </a:p>
          </p:txBody>
        </p:sp>
        <p:sp>
          <p:nvSpPr>
            <p:cNvPr id="6" name="이등변 삼각형 5"/>
            <p:cNvSpPr/>
            <p:nvPr/>
          </p:nvSpPr>
          <p:spPr>
            <a:xfrm rot="15075806">
              <a:off x="-1243898" y="-1538308"/>
              <a:ext cx="3010487" cy="3721983"/>
            </a:xfrm>
            <a:prstGeom prst="triangle">
              <a:avLst/>
            </a:prstGeom>
            <a:solidFill>
              <a:srgbClr val="C2D9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FFFF"/>
                </a:solidFill>
              </a:endParaRPr>
            </a:p>
          </p:txBody>
        </p:sp>
        <p:sp>
          <p:nvSpPr>
            <p:cNvPr id="12" name="TextBox 5"/>
            <p:cNvSpPr/>
            <p:nvPr/>
          </p:nvSpPr>
          <p:spPr>
            <a:xfrm>
              <a:off x="261345" y="385368"/>
              <a:ext cx="1862090" cy="557673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none" lIns="90000" tIns="45000" rIns="90000" bIns="45000" anchor="t" anchorCtr="0" compatLnSpc="0">
              <a:spAutoFit/>
            </a:bodyPr>
            <a:lstStyle/>
            <a:p>
              <a:pPr hangingPunct="0">
                <a:defRPr sz="1800"/>
              </a:pPr>
              <a:r>
                <a:rPr lang="en-US" altLang="ko-KR" sz="2800" dirty="0">
                  <a:solidFill>
                    <a:srgbClr val="3A3838"/>
                  </a:solidFill>
                  <a:latin typeface="아리따-돋움(TTF)-Medium" panose="02020603020101020101" pitchFamily="18" charset="-127"/>
                  <a:ea typeface="아리따-돋움(TTF)-Medium" panose="02020603020101020101" pitchFamily="18" charset="-127"/>
                  <a:cs typeface="Arial" pitchFamily="2"/>
                </a:rPr>
                <a:t>1</a:t>
              </a:r>
              <a:r>
                <a:rPr lang="en-US" altLang="ko-KR" sz="2800" dirty="0" smtClean="0">
                  <a:solidFill>
                    <a:srgbClr val="3A3838"/>
                  </a:solidFill>
                  <a:latin typeface="아리따-돋움(TTF)-Medium" panose="02020603020101020101" pitchFamily="18" charset="-127"/>
                  <a:ea typeface="아리따-돋움(TTF)-Medium" panose="02020603020101020101" pitchFamily="18" charset="-127"/>
                  <a:cs typeface="Arial" pitchFamily="2"/>
                </a:rPr>
                <a:t>. </a:t>
              </a:r>
              <a:r>
                <a:rPr lang="ko-KR" altLang="en-US" sz="2800" dirty="0" smtClean="0">
                  <a:solidFill>
                    <a:srgbClr val="3A3838"/>
                  </a:solidFill>
                  <a:latin typeface="아리따-돋움(TTF)-Medium" panose="02020603020101020101" pitchFamily="18" charset="-127"/>
                  <a:ea typeface="아리따-돋움(TTF)-Medium" panose="02020603020101020101" pitchFamily="18" charset="-127"/>
                  <a:cs typeface="Arial" pitchFamily="2"/>
                </a:rPr>
                <a:t>기획 의도</a:t>
              </a:r>
              <a:endParaRPr lang="ko-KR" altLang="en-US" sz="2800" dirty="0">
                <a:solidFill>
                  <a:srgbClr val="3A3838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  <a:cs typeface="Arial" pitchFamily="2"/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 flipV="1">
              <a:off x="-1051072" y="881014"/>
              <a:ext cx="3049094" cy="45719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FFFF"/>
                </a:solidFill>
              </a:endParaRPr>
            </a:p>
          </p:txBody>
        </p:sp>
      </p:grpSp>
      <p:sp>
        <p:nvSpPr>
          <p:cNvPr id="8" name="TextBox 1"/>
          <p:cNvSpPr/>
          <p:nvPr/>
        </p:nvSpPr>
        <p:spPr>
          <a:xfrm>
            <a:off x="794381" y="1517021"/>
            <a:ext cx="11004289" cy="4958878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5000" rIns="90000" bIns="45000" anchor="t" anchorCtr="0" compatLnSpc="0">
            <a:spAutoFit/>
          </a:bodyPr>
          <a:lstStyle/>
          <a:p>
            <a:pPr marL="457200" lvl="0" indent="-457200">
              <a:buSzPct val="45000"/>
              <a:buFont typeface="Wingdings" pitchFamily="2" charset="2"/>
              <a:buChar char="u"/>
              <a:defRPr sz="1800"/>
            </a:pPr>
            <a:r>
              <a:rPr lang="ko-KR" altLang="en-US" sz="3200" b="0" i="0" u="none" strike="noStrike" kern="1200" spc="0" dirty="0" smtClean="0">
                <a:ln>
                  <a:noFill/>
                </a:ln>
                <a:latin typeface="아리따-돋움(TTF)-Medium" panose="02020603020101020101" pitchFamily="18" charset="-127"/>
                <a:ea typeface="아리따-돋움(TTF)-Medium" panose="02020603020101020101" pitchFamily="18" charset="-127"/>
                <a:cs typeface="Arial" pitchFamily="2"/>
              </a:rPr>
              <a:t>스프링 프레임워크를 기반으로 </a:t>
            </a:r>
            <a:r>
              <a:rPr lang="ko-KR" altLang="ko-KR" sz="3200" dirty="0" smtClean="0">
                <a:solidFill>
                  <a:srgbClr val="4E91FC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  <a:cs typeface="Arial" pitchFamily="2"/>
              </a:rPr>
              <a:t>의류 판매 쇼핑몰</a:t>
            </a:r>
            <a:r>
              <a:rPr lang="en-US" altLang="ko-KR" sz="3200" dirty="0" smtClean="0">
                <a:solidFill>
                  <a:srgbClr val="4E91FC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  <a:cs typeface="Arial" pitchFamily="2"/>
              </a:rPr>
              <a:t> </a:t>
            </a:r>
            <a:r>
              <a:rPr lang="ko-KR" altLang="en-US" sz="3200" b="0" i="0" u="none" strike="noStrike" kern="1200" spc="0" dirty="0" smtClean="0">
                <a:ln>
                  <a:noFill/>
                </a:ln>
                <a:solidFill>
                  <a:srgbClr val="4E91FC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  <a:cs typeface="Arial" pitchFamily="2"/>
              </a:rPr>
              <a:t>웹사이트</a:t>
            </a:r>
            <a:r>
              <a:rPr lang="ko-KR" altLang="en-US" sz="3200" b="0" i="0" u="none" strike="noStrike" kern="1200" spc="0" dirty="0" smtClean="0">
                <a:ln>
                  <a:noFill/>
                </a:ln>
                <a:latin typeface="아리따-돋움(TTF)-Medium" panose="02020603020101020101" pitchFamily="18" charset="-127"/>
                <a:ea typeface="아리따-돋움(TTF)-Medium" panose="02020603020101020101" pitchFamily="18" charset="-127"/>
                <a:cs typeface="Arial" pitchFamily="2"/>
              </a:rPr>
              <a:t> 구축</a:t>
            </a:r>
            <a:r>
              <a:rPr lang="en-US" altLang="ko-KR" sz="3200" b="0" i="0" u="none" strike="noStrike" kern="1200" spc="0" dirty="0" smtClean="0">
                <a:ln>
                  <a:noFill/>
                </a:ln>
                <a:latin typeface="아리따-돋움(TTF)-Medium" panose="02020603020101020101" pitchFamily="18" charset="-127"/>
                <a:ea typeface="아리따-돋움(TTF)-Medium" panose="02020603020101020101" pitchFamily="18" charset="-127"/>
                <a:cs typeface="Arial" pitchFamily="2"/>
              </a:rPr>
              <a:t>. </a:t>
            </a:r>
          </a:p>
          <a:p>
            <a:pPr marL="457200" marR="0" lvl="0" indent="-457200" algn="l" rtl="0" hangingPunct="1">
              <a:spcBef>
                <a:spcPts val="0"/>
              </a:spcBef>
              <a:spcAft>
                <a:spcPts val="0"/>
              </a:spcAft>
              <a:buSzPct val="45000"/>
              <a:buFont typeface="Wingdings" pitchFamily="2" charset="2"/>
              <a:buChar char="u"/>
              <a:tabLst/>
              <a:defRPr sz="1800"/>
            </a:pPr>
            <a:endParaRPr lang="en-US" sz="3200" b="0" i="0" u="none" strike="noStrike" kern="1200" spc="0" dirty="0" smtClean="0">
              <a:ln>
                <a:noFill/>
              </a:ln>
              <a:latin typeface="아리따-돋움(TTF)-Medium" panose="02020603020101020101" pitchFamily="18" charset="-127"/>
              <a:ea typeface="아리따-돋움(TTF)-Medium" panose="02020603020101020101" pitchFamily="18" charset="-127"/>
              <a:cs typeface="Arial" pitchFamily="2"/>
            </a:endParaRPr>
          </a:p>
          <a:p>
            <a:pPr marL="457200" marR="0" lvl="0" indent="-457200" algn="l" rtl="0" hangingPunct="1">
              <a:spcBef>
                <a:spcPts val="0"/>
              </a:spcBef>
              <a:spcAft>
                <a:spcPts val="0"/>
              </a:spcAft>
              <a:buSzPct val="45000"/>
              <a:buFont typeface="Wingdings" pitchFamily="2" charset="2"/>
              <a:buChar char="u"/>
              <a:tabLst/>
              <a:defRPr sz="1800"/>
            </a:pPr>
            <a:r>
              <a:rPr lang="ko-KR" altLang="en-US" sz="3200" i="0" u="none" strike="noStrike" kern="1200" spc="0" dirty="0" smtClean="0">
                <a:ln>
                  <a:noFill/>
                </a:ln>
                <a:latin typeface="아리따-돋움(TTF)-Medium" panose="02020603020101020101" pitchFamily="18" charset="-127"/>
                <a:ea typeface="아리따-돋움(TTF)-Medium" panose="02020603020101020101" pitchFamily="18" charset="-127"/>
                <a:cs typeface="Arial" pitchFamily="2"/>
              </a:rPr>
              <a:t>기존 쇼핑몰 프로젝트와 </a:t>
            </a:r>
            <a:r>
              <a:rPr lang="ko-KR" sz="3200" i="0" u="none" strike="noStrike" kern="1200" spc="0" dirty="0" smtClean="0">
                <a:ln>
                  <a:noFill/>
                </a:ln>
                <a:latin typeface="아리따-돋움(TTF)-Medium" panose="02020603020101020101" pitchFamily="18" charset="-127"/>
                <a:ea typeface="아리따-돋움(TTF)-Medium" panose="02020603020101020101" pitchFamily="18" charset="-127"/>
                <a:cs typeface="Arial" pitchFamily="2"/>
              </a:rPr>
              <a:t>차별화를 두기 위해</a:t>
            </a:r>
            <a:r>
              <a:rPr lang="ko-KR" altLang="en-US" sz="3200" i="0" u="none" strike="noStrike" kern="1200" spc="0" dirty="0" smtClean="0">
                <a:ln>
                  <a:noFill/>
                </a:ln>
                <a:latin typeface="아리따-돋움(TTF)-Medium" panose="02020603020101020101" pitchFamily="18" charset="-127"/>
                <a:ea typeface="아리따-돋움(TTF)-Medium" panose="02020603020101020101" pitchFamily="18" charset="-127"/>
                <a:cs typeface="Arial" pitchFamily="2"/>
              </a:rPr>
              <a:t>서</a:t>
            </a:r>
            <a:r>
              <a:rPr lang="ko-KR" sz="3200" i="0" u="none" strike="noStrike" kern="1200" spc="0" dirty="0" smtClean="0">
                <a:ln>
                  <a:noFill/>
                </a:ln>
                <a:latin typeface="아리따-돋움(TTF)-Medium" panose="02020603020101020101" pitchFamily="18" charset="-127"/>
                <a:ea typeface="아리따-돋움(TTF)-Medium" panose="02020603020101020101" pitchFamily="18" charset="-127"/>
                <a:cs typeface="Arial" pitchFamily="2"/>
              </a:rPr>
              <a:t> 의류를 구입하는 고객 측면의 기능 뿐 아니라 쇼핑몰을 운영하는 </a:t>
            </a:r>
            <a:r>
              <a:rPr lang="ko-KR" sz="3200" i="0" strike="noStrike" kern="1200" spc="0" dirty="0" smtClean="0">
                <a:ln>
                  <a:noFill/>
                </a:ln>
                <a:latin typeface="아리따-돋움(TTF)-Bold" panose="02020603020101020101" pitchFamily="18" charset="-127"/>
                <a:ea typeface="아리따-돋움(TTF)-Bold" panose="02020603020101020101" pitchFamily="18" charset="-127"/>
                <a:cs typeface="Arial" pitchFamily="2"/>
              </a:rPr>
              <a:t>운영자를 위한 기능</a:t>
            </a:r>
            <a:r>
              <a:rPr lang="ko-KR" sz="3200" i="0" strike="noStrike" kern="1200" spc="0" dirty="0" smtClean="0">
                <a:ln>
                  <a:noFill/>
                </a:ln>
                <a:latin typeface="아리따-돋움(TTF)-Medium" panose="02020603020101020101" pitchFamily="18" charset="-127"/>
                <a:ea typeface="아리따-돋움(TTF)-Medium" panose="02020603020101020101" pitchFamily="18" charset="-127"/>
                <a:cs typeface="Arial" pitchFamily="2"/>
              </a:rPr>
              <a:t>도</a:t>
            </a:r>
            <a:r>
              <a:rPr lang="ko-KR" sz="3200" i="0" strike="noStrike" kern="1200" spc="0" dirty="0" smtClean="0">
                <a:ln>
                  <a:noFill/>
                </a:ln>
                <a:latin typeface="아리따-돋움(TTF)-Bold" panose="02020603020101020101" pitchFamily="18" charset="-127"/>
                <a:ea typeface="아리따-돋움(TTF)-Bold" panose="02020603020101020101" pitchFamily="18" charset="-127"/>
                <a:cs typeface="Arial" pitchFamily="2"/>
              </a:rPr>
              <a:t> </a:t>
            </a:r>
            <a:r>
              <a:rPr lang="ko-KR" sz="3200" i="0" u="none" strike="noStrike" kern="1200" spc="0" dirty="0" smtClean="0">
                <a:ln>
                  <a:noFill/>
                </a:ln>
                <a:latin typeface="아리따-돋움(TTF)-Medium" panose="02020603020101020101" pitchFamily="18" charset="-127"/>
                <a:ea typeface="아리따-돋움(TTF)-Medium" panose="02020603020101020101" pitchFamily="18" charset="-127"/>
                <a:cs typeface="Arial" pitchFamily="2"/>
              </a:rPr>
              <a:t>설계함</a:t>
            </a:r>
            <a:r>
              <a:rPr lang="en-US" sz="3200" i="0" u="none" strike="noStrike" kern="1200" spc="0" dirty="0" smtClean="0">
                <a:ln>
                  <a:noFill/>
                </a:ln>
                <a:latin typeface="아리따-돋움(TTF)-Medium" panose="02020603020101020101" pitchFamily="18" charset="-127"/>
                <a:ea typeface="아리따-돋움(TTF)-Medium" panose="02020603020101020101" pitchFamily="18" charset="-127"/>
                <a:cs typeface="Arial" pitchFamily="2"/>
              </a:rPr>
              <a:t>.</a:t>
            </a:r>
          </a:p>
          <a:p>
            <a:pPr marL="457200" marR="0" lvl="0" indent="-457200" algn="l" rtl="0" hangingPunct="1">
              <a:spcBef>
                <a:spcPts val="0"/>
              </a:spcBef>
              <a:spcAft>
                <a:spcPts val="0"/>
              </a:spcAft>
              <a:buSzPct val="45000"/>
              <a:buFont typeface="Wingdings" pitchFamily="2" charset="2"/>
              <a:buChar char="u"/>
              <a:tabLst/>
              <a:defRPr sz="1800"/>
            </a:pPr>
            <a:endParaRPr lang="en-US" sz="3200" i="0" u="none" strike="noStrike" kern="1200" spc="0" dirty="0" smtClean="0">
              <a:ln>
                <a:noFill/>
              </a:ln>
              <a:latin typeface="아리따-돋움(TTF)-Medium" panose="02020603020101020101" pitchFamily="18" charset="-127"/>
              <a:ea typeface="아리따-돋움(TTF)-Medium" panose="02020603020101020101" pitchFamily="18" charset="-127"/>
              <a:cs typeface="Arial" pitchFamily="2"/>
            </a:endParaRPr>
          </a:p>
          <a:p>
            <a:pPr marL="457200" lvl="0" indent="-457200">
              <a:buSzPct val="45000"/>
              <a:buFont typeface="Wingdings" pitchFamily="2" charset="2"/>
              <a:buChar char="u"/>
              <a:defRPr sz="1800"/>
            </a:pPr>
            <a:r>
              <a:rPr lang="ko-KR" sz="3200" b="0" i="0" u="none" strike="noStrike" kern="1200" spc="0" dirty="0" smtClean="0">
                <a:ln>
                  <a:noFill/>
                </a:ln>
                <a:latin typeface="아리따-돋움(TTF)-Medium" panose="02020603020101020101" pitchFamily="18" charset="-127"/>
                <a:ea typeface="아리따-돋움(TTF)-Medium" panose="02020603020101020101" pitchFamily="18" charset="-127"/>
                <a:cs typeface="Arial" pitchFamily="2"/>
              </a:rPr>
              <a:t>운영자 기능으로 </a:t>
            </a:r>
            <a:r>
              <a:rPr lang="ko-KR" altLang="ko-KR" sz="320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  <a:cs typeface="Arial" pitchFamily="2"/>
              </a:rPr>
              <a:t>기간</a:t>
            </a:r>
            <a:r>
              <a:rPr lang="en-US" altLang="ko-KR" sz="320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  <a:cs typeface="Arial" pitchFamily="2"/>
              </a:rPr>
              <a:t> </a:t>
            </a:r>
            <a:r>
              <a:rPr lang="ko-KR" altLang="ko-KR" sz="320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  <a:cs typeface="Arial" pitchFamily="2"/>
              </a:rPr>
              <a:t>별 </a:t>
            </a:r>
            <a:r>
              <a:rPr lang="ko-KR" sz="3200" b="0" i="0" u="none" strike="noStrike" kern="1200" spc="0" dirty="0" smtClean="0">
                <a:ln>
                  <a:noFill/>
                </a:ln>
                <a:latin typeface="아리따-돋움(TTF)-Medium" panose="02020603020101020101" pitchFamily="18" charset="-127"/>
                <a:ea typeface="아리따-돋움(TTF)-Medium" panose="02020603020101020101" pitchFamily="18" charset="-127"/>
                <a:cs typeface="Arial" pitchFamily="2"/>
              </a:rPr>
              <a:t>매출 현황</a:t>
            </a:r>
            <a:r>
              <a:rPr lang="en-US" altLang="ko-KR" sz="3200" b="0" i="0" u="none" strike="noStrike" kern="1200" spc="0" dirty="0" smtClean="0">
                <a:ln>
                  <a:noFill/>
                </a:ln>
                <a:latin typeface="아리따-돋움(TTF)-Medium" panose="02020603020101020101" pitchFamily="18" charset="-127"/>
                <a:ea typeface="아리따-돋움(TTF)-Medium" panose="02020603020101020101" pitchFamily="18" charset="-127"/>
                <a:cs typeface="Arial" pitchFamily="2"/>
              </a:rPr>
              <a:t> </a:t>
            </a:r>
            <a:r>
              <a:rPr lang="ko-KR" sz="3200" b="0" i="0" u="none" strike="noStrike" kern="1200" spc="0" dirty="0" smtClean="0">
                <a:ln>
                  <a:noFill/>
                </a:ln>
                <a:latin typeface="아리따-돋움(TTF)-Medium" panose="02020603020101020101" pitchFamily="18" charset="-127"/>
                <a:ea typeface="아리따-돋움(TTF)-Medium" panose="02020603020101020101" pitchFamily="18" charset="-127"/>
                <a:cs typeface="Arial" pitchFamily="2"/>
              </a:rPr>
              <a:t>등</a:t>
            </a:r>
            <a:r>
              <a:rPr lang="ko-KR" altLang="en-US" sz="320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  <a:cs typeface="Arial" pitchFamily="2"/>
              </a:rPr>
              <a:t>의</a:t>
            </a:r>
            <a:r>
              <a:rPr lang="en-US" altLang="ko-KR" sz="3200" b="0" i="0" u="none" strike="noStrike" kern="1200" spc="0" dirty="0" smtClean="0">
                <a:ln>
                  <a:noFill/>
                </a:ln>
                <a:latin typeface="아리따-돋움(TTF)-Medium" panose="02020603020101020101" pitchFamily="18" charset="-127"/>
                <a:ea typeface="아리따-돋움(TTF)-Medium" panose="02020603020101020101" pitchFamily="18" charset="-127"/>
                <a:cs typeface="Arial" pitchFamily="2"/>
              </a:rPr>
              <a:t> </a:t>
            </a:r>
            <a:r>
              <a:rPr lang="ko-KR" altLang="en-US" sz="3200" b="0" i="0" u="sng" strike="noStrike" kern="1200" spc="0" dirty="0" smtClean="0">
                <a:ln>
                  <a:noFill/>
                </a:ln>
                <a:latin typeface="아리따-돋움(TTF)-Medium" panose="02020603020101020101" pitchFamily="18" charset="-127"/>
                <a:ea typeface="아리따-돋움(TTF)-Medium" panose="02020603020101020101" pitchFamily="18" charset="-127"/>
                <a:cs typeface="Arial" pitchFamily="2"/>
              </a:rPr>
              <a:t>통계 분석 서비스</a:t>
            </a:r>
            <a:r>
              <a:rPr lang="ko-KR" altLang="en-US" sz="3200" b="0" i="0" u="none" strike="noStrike" kern="1200" spc="0" dirty="0" smtClean="0">
                <a:ln>
                  <a:noFill/>
                </a:ln>
                <a:latin typeface="아리따-돋움(TTF)-Medium" panose="02020603020101020101" pitchFamily="18" charset="-127"/>
                <a:ea typeface="아리따-돋움(TTF)-Medium" panose="02020603020101020101" pitchFamily="18" charset="-127"/>
                <a:cs typeface="Arial" pitchFamily="2"/>
              </a:rPr>
              <a:t>와 고객의 질문에 운영자가 답장할 수 있는 </a:t>
            </a:r>
            <a:r>
              <a:rPr lang="en-US" altLang="ko-KR" sz="3200" u="sng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  <a:cs typeface="Arial" pitchFamily="2"/>
              </a:rPr>
              <a:t>Q&amp;A </a:t>
            </a:r>
            <a:r>
              <a:rPr lang="ko-KR" altLang="en-US" sz="3200" u="sng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  <a:cs typeface="Arial" pitchFamily="2"/>
              </a:rPr>
              <a:t>서비스</a:t>
            </a:r>
            <a:r>
              <a:rPr lang="ko-KR" altLang="en-US" sz="320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  <a:cs typeface="Arial" pitchFamily="2"/>
              </a:rPr>
              <a:t> 등 </a:t>
            </a:r>
            <a:r>
              <a:rPr lang="ko-KR" sz="3200" b="0" i="0" u="none" strike="noStrike" kern="1200" spc="0" dirty="0" smtClean="0">
                <a:ln>
                  <a:noFill/>
                </a:ln>
                <a:latin typeface="아리따-돋움(TTF)-Medium" panose="02020603020101020101" pitchFamily="18" charset="-127"/>
                <a:ea typeface="아리따-돋움(TTF)-Medium" panose="02020603020101020101" pitchFamily="18" charset="-127"/>
                <a:cs typeface="Arial" pitchFamily="2"/>
              </a:rPr>
              <a:t>영업 관리 서비스 기능을 제공</a:t>
            </a:r>
            <a:r>
              <a:rPr lang="en-US" sz="3600" b="0" i="0" u="none" strike="noStrike" kern="1200" spc="0" dirty="0" smtClean="0">
                <a:ln>
                  <a:noFill/>
                </a:ln>
                <a:latin typeface="아리따-돋움(TTF)-Medium" panose="02020603020101020101" pitchFamily="18" charset="-127"/>
                <a:ea typeface="아리따-돋움(TTF)-Medium" panose="02020603020101020101" pitchFamily="18" charset="-127"/>
                <a:cs typeface="Arial" pitchFamily="2"/>
              </a:rPr>
              <a:t>.</a:t>
            </a:r>
            <a:endParaRPr lang="en-US" sz="3600" b="0" i="0" u="none" strike="noStrike" kern="1200" spc="0" dirty="0">
              <a:ln>
                <a:noFill/>
              </a:ln>
              <a:latin typeface="아리따-돋움(TTF)-Medium" panose="02020603020101020101" pitchFamily="18" charset="-127"/>
              <a:ea typeface="아리따-돋움(TTF)-Medium" panose="02020603020101020101" pitchFamily="18" charset="-127"/>
              <a:cs typeface="Arial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2537576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0" y="-8527"/>
            <a:ext cx="12192000" cy="6875056"/>
          </a:xfrm>
          <a:prstGeom prst="rect">
            <a:avLst/>
          </a:prstGeom>
          <a:solidFill>
            <a:srgbClr val="DDE5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985128" y="2315395"/>
            <a:ext cx="1268296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0" b="1" dirty="0">
                <a:solidFill>
                  <a:schemeClr val="tx1">
                    <a:lumMod val="50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2</a:t>
            </a:r>
            <a:endParaRPr lang="ko-KR" altLang="en-US" sz="15000" b="1" dirty="0">
              <a:solidFill>
                <a:schemeClr val="tx1">
                  <a:lumMod val="50000"/>
                </a:schemeClr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sp>
        <p:nvSpPr>
          <p:cNvPr id="23" name="이등변 삼각형 22"/>
          <p:cNvSpPr/>
          <p:nvPr/>
        </p:nvSpPr>
        <p:spPr>
          <a:xfrm rot="15075806">
            <a:off x="1753091" y="2359134"/>
            <a:ext cx="3040151" cy="3547973"/>
          </a:xfrm>
          <a:prstGeom prst="triangle">
            <a:avLst/>
          </a:prstGeom>
          <a:solidFill>
            <a:srgbClr val="C2D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5"/>
          <p:cNvSpPr/>
          <p:nvPr/>
        </p:nvSpPr>
        <p:spPr>
          <a:xfrm>
            <a:off x="2171157" y="3545220"/>
            <a:ext cx="2384733" cy="824413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none" lIns="90000" tIns="45000" rIns="90000" bIns="45000" anchor="t" anchorCtr="0" compatLnSpc="0">
            <a:sp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ko-KR" altLang="en-US" sz="4400" dirty="0" smtClean="0">
                <a:solidFill>
                  <a:schemeClr val="tx1">
                    <a:lumMod val="50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  <a:cs typeface="Arial" pitchFamily="2"/>
              </a:rPr>
              <a:t>화면 구성</a:t>
            </a:r>
            <a:endParaRPr lang="ko-KR" sz="4400" b="0" i="0" u="none" strike="noStrike" kern="1200" spc="0" dirty="0">
              <a:ln>
                <a:noFill/>
              </a:ln>
              <a:solidFill>
                <a:schemeClr val="tx1">
                  <a:lumMod val="50000"/>
                </a:schemeClr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  <a:cs typeface="Arial" pitchFamily="2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227938" y="4323914"/>
            <a:ext cx="10964062" cy="45719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6297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B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이등변 삼각형 12"/>
          <p:cNvSpPr/>
          <p:nvPr/>
        </p:nvSpPr>
        <p:spPr>
          <a:xfrm rot="13430417">
            <a:off x="-708666" y="288816"/>
            <a:ext cx="2236850" cy="1898879"/>
          </a:xfrm>
          <a:prstGeom prst="triangle">
            <a:avLst>
              <a:gd name="adj" fmla="val 54148"/>
            </a:avLst>
          </a:prstGeom>
          <a:solidFill>
            <a:srgbClr val="DDE5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이등변 삼각형 5"/>
          <p:cNvSpPr/>
          <p:nvPr/>
        </p:nvSpPr>
        <p:spPr>
          <a:xfrm rot="15075806">
            <a:off x="-1243898" y="-1538308"/>
            <a:ext cx="3010488" cy="3721983"/>
          </a:xfrm>
          <a:prstGeom prst="triangle">
            <a:avLst/>
          </a:prstGeom>
          <a:solidFill>
            <a:srgbClr val="C2D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4079" y="191730"/>
            <a:ext cx="10075420" cy="6402830"/>
          </a:xfrm>
          <a:prstGeom prst="rect">
            <a:avLst/>
          </a:prstGeom>
        </p:spPr>
      </p:pic>
      <p:sp>
        <p:nvSpPr>
          <p:cNvPr id="12" name="TextBox 5"/>
          <p:cNvSpPr/>
          <p:nvPr/>
        </p:nvSpPr>
        <p:spPr>
          <a:xfrm>
            <a:off x="40892" y="369060"/>
            <a:ext cx="1955385" cy="557673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none" lIns="90000" tIns="45000" rIns="90000" bIns="45000" anchor="t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altLang="ko-KR" sz="2800" b="0" i="0" u="none" strike="noStrike" kern="1200" spc="0" dirty="0" smtClean="0">
                <a:ln>
                  <a:noFill/>
                </a:ln>
                <a:solidFill>
                  <a:srgbClr val="3A3838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  <a:cs typeface="Arial" pitchFamily="2"/>
              </a:rPr>
              <a:t>2. </a:t>
            </a:r>
            <a:r>
              <a:rPr lang="ko-KR" sz="2800" b="0" i="0" u="none" strike="noStrike" kern="1200" spc="0" dirty="0" smtClean="0">
                <a:ln>
                  <a:noFill/>
                </a:ln>
                <a:solidFill>
                  <a:srgbClr val="3A3838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  <a:cs typeface="Arial" pitchFamily="2"/>
              </a:rPr>
              <a:t>화면 구성</a:t>
            </a:r>
            <a:endParaRPr lang="ko-KR" sz="2800" b="0" i="0" u="none" strike="noStrike" kern="1200" spc="0" dirty="0">
              <a:ln>
                <a:noFill/>
              </a:ln>
              <a:solidFill>
                <a:srgbClr val="3A3838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  <a:cs typeface="Arial" pitchFamily="2"/>
            </a:endParaRPr>
          </a:p>
        </p:txBody>
      </p:sp>
      <p:sp>
        <p:nvSpPr>
          <p:cNvPr id="14" name="직사각형 13"/>
          <p:cNvSpPr/>
          <p:nvPr/>
        </p:nvSpPr>
        <p:spPr>
          <a:xfrm flipV="1">
            <a:off x="-1051072" y="881014"/>
            <a:ext cx="3049094" cy="45719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8369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0" y="-8527"/>
            <a:ext cx="12192000" cy="6875056"/>
          </a:xfrm>
          <a:prstGeom prst="rect">
            <a:avLst/>
          </a:prstGeom>
          <a:solidFill>
            <a:srgbClr val="DDE5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985128" y="2315395"/>
            <a:ext cx="1237839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0" b="1" dirty="0">
                <a:solidFill>
                  <a:schemeClr val="tx1">
                    <a:lumMod val="50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3</a:t>
            </a:r>
            <a:endParaRPr lang="ko-KR" altLang="en-US" sz="15000" b="1" dirty="0">
              <a:solidFill>
                <a:schemeClr val="tx1">
                  <a:lumMod val="50000"/>
                </a:schemeClr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sp>
        <p:nvSpPr>
          <p:cNvPr id="23" name="이등변 삼각형 22"/>
          <p:cNvSpPr/>
          <p:nvPr/>
        </p:nvSpPr>
        <p:spPr>
          <a:xfrm rot="15075806">
            <a:off x="1753091" y="2359134"/>
            <a:ext cx="3040151" cy="3547973"/>
          </a:xfrm>
          <a:prstGeom prst="triangle">
            <a:avLst/>
          </a:prstGeom>
          <a:solidFill>
            <a:srgbClr val="C2D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5"/>
          <p:cNvSpPr/>
          <p:nvPr/>
        </p:nvSpPr>
        <p:spPr>
          <a:xfrm>
            <a:off x="2126913" y="3545220"/>
            <a:ext cx="2869673" cy="824413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none" lIns="90000" tIns="45000" rIns="90000" bIns="45000" anchor="t" anchorCtr="0" compatLnSpc="0">
            <a:sp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ko-KR" altLang="en-US" sz="4400" b="0" i="0" u="none" strike="noStrike" kern="1200" spc="0" dirty="0" smtClean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  <a:cs typeface="Arial" pitchFamily="2"/>
              </a:rPr>
              <a:t>시스템 구성</a:t>
            </a:r>
            <a:endParaRPr lang="ko-KR" sz="4400" b="0" i="0" u="none" strike="noStrike" kern="1200" spc="0" dirty="0">
              <a:ln>
                <a:noFill/>
              </a:ln>
              <a:solidFill>
                <a:schemeClr val="tx1">
                  <a:lumMod val="50000"/>
                </a:schemeClr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  <a:cs typeface="Arial" pitchFamily="2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227938" y="4323914"/>
            <a:ext cx="10964062" cy="45719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4332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직사각형 48"/>
          <p:cNvSpPr/>
          <p:nvPr/>
        </p:nvSpPr>
        <p:spPr>
          <a:xfrm>
            <a:off x="1679171" y="741719"/>
            <a:ext cx="9809018" cy="5991589"/>
          </a:xfrm>
          <a:prstGeom prst="rect">
            <a:avLst/>
          </a:prstGeom>
          <a:solidFill>
            <a:srgbClr val="DDE5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" name="이등변 삼각형 12"/>
          <p:cNvSpPr/>
          <p:nvPr/>
        </p:nvSpPr>
        <p:spPr>
          <a:xfrm rot="13430417">
            <a:off x="-708666" y="-6152"/>
            <a:ext cx="2236850" cy="1898879"/>
          </a:xfrm>
          <a:prstGeom prst="triangle">
            <a:avLst>
              <a:gd name="adj" fmla="val 54148"/>
            </a:avLst>
          </a:prstGeom>
          <a:solidFill>
            <a:srgbClr val="DDE5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이등변 삼각형 5"/>
          <p:cNvSpPr/>
          <p:nvPr/>
        </p:nvSpPr>
        <p:spPr>
          <a:xfrm rot="15075806">
            <a:off x="-1243898" y="-1612048"/>
            <a:ext cx="3010488" cy="3721983"/>
          </a:xfrm>
          <a:prstGeom prst="triangle">
            <a:avLst/>
          </a:prstGeom>
          <a:solidFill>
            <a:srgbClr val="C2D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5"/>
          <p:cNvSpPr/>
          <p:nvPr/>
        </p:nvSpPr>
        <p:spPr>
          <a:xfrm>
            <a:off x="-18100" y="352"/>
            <a:ext cx="2254889" cy="557673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none" lIns="90000" tIns="45000" rIns="90000" bIns="45000" anchor="t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altLang="ko-KR" sz="2800" dirty="0">
                <a:solidFill>
                  <a:srgbClr val="3A3838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  <a:cs typeface="Arial" pitchFamily="2"/>
              </a:rPr>
              <a:t>3</a:t>
            </a:r>
            <a:r>
              <a:rPr lang="en-US" altLang="ko-KR" sz="2800" b="0" i="0" u="none" strike="noStrike" kern="1200" spc="0" smtClean="0">
                <a:ln>
                  <a:noFill/>
                </a:ln>
                <a:solidFill>
                  <a:srgbClr val="3A3838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  <a:cs typeface="Arial" pitchFamily="2"/>
              </a:rPr>
              <a:t>. </a:t>
            </a:r>
            <a:r>
              <a:rPr lang="ko-KR" altLang="en-US" sz="2800" dirty="0" smtClean="0">
                <a:solidFill>
                  <a:srgbClr val="3A3838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  <a:cs typeface="Arial" pitchFamily="2"/>
              </a:rPr>
              <a:t>시스템</a:t>
            </a:r>
            <a:r>
              <a:rPr lang="ko-KR" sz="2800" b="0" i="0" u="none" strike="noStrike" kern="1200" spc="0" dirty="0" smtClean="0">
                <a:ln>
                  <a:noFill/>
                </a:ln>
                <a:solidFill>
                  <a:srgbClr val="3A3838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  <a:cs typeface="Arial" pitchFamily="2"/>
              </a:rPr>
              <a:t> 구성</a:t>
            </a:r>
            <a:endParaRPr lang="ko-KR" sz="2800" b="0" i="0" u="none" strike="noStrike" kern="1200" spc="0" dirty="0">
              <a:ln>
                <a:noFill/>
              </a:ln>
              <a:solidFill>
                <a:srgbClr val="3A3838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  <a:cs typeface="Arial" pitchFamily="2"/>
            </a:endParaRPr>
          </a:p>
        </p:txBody>
      </p:sp>
      <p:sp>
        <p:nvSpPr>
          <p:cNvPr id="14" name="직사각형 13"/>
          <p:cNvSpPr/>
          <p:nvPr/>
        </p:nvSpPr>
        <p:spPr>
          <a:xfrm flipV="1">
            <a:off x="-1051072" y="512305"/>
            <a:ext cx="3174840" cy="45719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1"/>
          <p:cNvSpPr/>
          <p:nvPr/>
        </p:nvSpPr>
        <p:spPr>
          <a:xfrm>
            <a:off x="2568365" y="304351"/>
            <a:ext cx="11004289" cy="691043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5000" rIns="90000" bIns="45000" anchor="t" anchorCtr="0" compatLnSpc="0">
            <a:spAutoFit/>
          </a:bodyPr>
          <a:lstStyle/>
          <a:p>
            <a:pPr lvl="0">
              <a:buSzPct val="45000"/>
              <a:defRPr sz="1800"/>
            </a:pPr>
            <a:r>
              <a:rPr lang="ko-KR" altLang="en-US" sz="3600" dirty="0" err="1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  <a:cs typeface="Arial" pitchFamily="2"/>
              </a:rPr>
              <a:t>디렉토리</a:t>
            </a:r>
            <a:r>
              <a:rPr lang="ko-KR" altLang="en-US" sz="360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  <a:cs typeface="Arial" pitchFamily="2"/>
              </a:rPr>
              <a:t> 구성</a:t>
            </a:r>
            <a:endParaRPr lang="en-US" sz="3600" b="0" i="0" u="none" strike="noStrike" kern="1200" spc="0" dirty="0">
              <a:ln>
                <a:noFill/>
              </a:ln>
              <a:latin typeface="아리따-돋움(TTF)-Medium" panose="02020603020101020101" pitchFamily="18" charset="-127"/>
              <a:ea typeface="아리따-돋움(TTF)-Medium" panose="02020603020101020101" pitchFamily="18" charset="-127"/>
              <a:cs typeface="Arial" pitchFamily="2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r="23389"/>
          <a:stretch/>
        </p:blipFill>
        <p:spPr>
          <a:xfrm>
            <a:off x="1940893" y="961451"/>
            <a:ext cx="3196377" cy="555212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09" y="961451"/>
            <a:ext cx="3022751" cy="5573596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4832551" y="4211686"/>
            <a:ext cx="2732032" cy="1754326"/>
          </a:xfrm>
          <a:prstGeom prst="rect">
            <a:avLst/>
          </a:prstGeom>
          <a:solidFill>
            <a:srgbClr val="C2D9FE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board – </a:t>
            </a:r>
            <a:r>
              <a:rPr lang="ko-KR" altLang="en-US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문의 게시판 관련</a:t>
            </a:r>
            <a:endParaRPr lang="en-US" altLang="ko-KR" dirty="0" smtClean="0"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  <a:p>
            <a:r>
              <a:rPr lang="en-US" altLang="ko-KR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cart – </a:t>
            </a:r>
            <a:r>
              <a:rPr lang="ko-KR" altLang="en-US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장바구니 관련</a:t>
            </a:r>
            <a:endParaRPr lang="en-US" altLang="ko-KR" dirty="0" smtClean="0"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  <a:p>
            <a:r>
              <a:rPr lang="en-US" altLang="ko-KR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order – </a:t>
            </a:r>
            <a:r>
              <a:rPr lang="ko-KR" altLang="en-US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주문 및 결제 관련</a:t>
            </a:r>
            <a:endParaRPr lang="en-US" altLang="ko-KR" dirty="0" smtClean="0"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  <a:p>
            <a:r>
              <a:rPr lang="en-US" altLang="ko-KR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product – </a:t>
            </a:r>
            <a:r>
              <a:rPr lang="ko-KR" altLang="en-US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상품 관련</a:t>
            </a:r>
            <a:endParaRPr lang="en-US" altLang="ko-KR" dirty="0" smtClean="0"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  <a:p>
            <a:r>
              <a:rPr lang="en-US" altLang="ko-KR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stat – </a:t>
            </a:r>
            <a:r>
              <a:rPr lang="ko-KR" altLang="en-US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통계 관련</a:t>
            </a:r>
            <a:endParaRPr lang="en-US" altLang="ko-KR" dirty="0" smtClean="0"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  <a:p>
            <a:r>
              <a:rPr lang="en-US" altLang="ko-KR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user – </a:t>
            </a:r>
            <a:r>
              <a:rPr lang="ko-KR" altLang="en-US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고객 관련</a:t>
            </a:r>
            <a:endParaRPr lang="en-US" altLang="ko-KR" dirty="0" smtClean="0"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31082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이등변 삼각형 12"/>
          <p:cNvSpPr/>
          <p:nvPr/>
        </p:nvSpPr>
        <p:spPr>
          <a:xfrm rot="13430417">
            <a:off x="-708666" y="-6152"/>
            <a:ext cx="2236850" cy="1898879"/>
          </a:xfrm>
          <a:prstGeom prst="triangle">
            <a:avLst>
              <a:gd name="adj" fmla="val 54148"/>
            </a:avLst>
          </a:prstGeom>
          <a:solidFill>
            <a:srgbClr val="DDE5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이등변 삼각형 5"/>
          <p:cNvSpPr/>
          <p:nvPr/>
        </p:nvSpPr>
        <p:spPr>
          <a:xfrm rot="15075806">
            <a:off x="-1243898" y="-1612048"/>
            <a:ext cx="3010488" cy="3721983"/>
          </a:xfrm>
          <a:prstGeom prst="triangle">
            <a:avLst/>
          </a:prstGeom>
          <a:solidFill>
            <a:srgbClr val="C2D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5"/>
          <p:cNvSpPr/>
          <p:nvPr/>
        </p:nvSpPr>
        <p:spPr>
          <a:xfrm>
            <a:off x="-18100" y="352"/>
            <a:ext cx="2254889" cy="557673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none" lIns="90000" tIns="45000" rIns="90000" bIns="45000" anchor="t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altLang="ko-KR" sz="2800" dirty="0">
                <a:solidFill>
                  <a:srgbClr val="3A3838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  <a:cs typeface="Arial" pitchFamily="2"/>
              </a:rPr>
              <a:t>3</a:t>
            </a:r>
            <a:r>
              <a:rPr lang="en-US" altLang="ko-KR" sz="2800" b="0" i="0" u="none" strike="noStrike" kern="1200" spc="0" smtClean="0">
                <a:ln>
                  <a:noFill/>
                </a:ln>
                <a:solidFill>
                  <a:srgbClr val="3A3838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  <a:cs typeface="Arial" pitchFamily="2"/>
              </a:rPr>
              <a:t>. </a:t>
            </a:r>
            <a:r>
              <a:rPr lang="ko-KR" altLang="en-US" sz="2800" dirty="0" smtClean="0">
                <a:solidFill>
                  <a:srgbClr val="3A3838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  <a:cs typeface="Arial" pitchFamily="2"/>
              </a:rPr>
              <a:t>시스템</a:t>
            </a:r>
            <a:r>
              <a:rPr lang="ko-KR" sz="2800" b="0" i="0" u="none" strike="noStrike" kern="1200" spc="0" dirty="0" smtClean="0">
                <a:ln>
                  <a:noFill/>
                </a:ln>
                <a:solidFill>
                  <a:srgbClr val="3A3838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  <a:cs typeface="Arial" pitchFamily="2"/>
              </a:rPr>
              <a:t> 구성</a:t>
            </a:r>
            <a:endParaRPr lang="ko-KR" sz="2800" b="0" i="0" u="none" strike="noStrike" kern="1200" spc="0" dirty="0">
              <a:ln>
                <a:noFill/>
              </a:ln>
              <a:solidFill>
                <a:srgbClr val="3A3838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  <a:cs typeface="Arial" pitchFamily="2"/>
            </a:endParaRPr>
          </a:p>
        </p:txBody>
      </p:sp>
      <p:sp>
        <p:nvSpPr>
          <p:cNvPr id="14" name="직사각형 13"/>
          <p:cNvSpPr/>
          <p:nvPr/>
        </p:nvSpPr>
        <p:spPr>
          <a:xfrm flipV="1">
            <a:off x="-1051072" y="512305"/>
            <a:ext cx="3174840" cy="45719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1563328" y="586044"/>
            <a:ext cx="10235381" cy="6271955"/>
            <a:chOff x="-2226" y="0"/>
            <a:chExt cx="12074358" cy="6858000"/>
          </a:xfrm>
        </p:grpSpPr>
        <p:sp>
          <p:nvSpPr>
            <p:cNvPr id="8" name="모서리가 둥근 직사각형 7"/>
            <p:cNvSpPr/>
            <p:nvPr/>
          </p:nvSpPr>
          <p:spPr>
            <a:xfrm>
              <a:off x="-2226" y="0"/>
              <a:ext cx="841712" cy="6858000"/>
            </a:xfrm>
            <a:prstGeom prst="roundRect">
              <a:avLst>
                <a:gd name="adj" fmla="val 13893"/>
              </a:avLst>
            </a:prstGeom>
            <a:solidFill>
              <a:srgbClr val="DDE5E8"/>
            </a:solidFill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ko-KR" altLang="en-US" sz="1400" b="1" dirty="0">
                  <a:solidFill>
                    <a:sysClr val="windowText" lastClr="000000"/>
                  </a:solidFill>
                </a:rPr>
                <a:t>웹</a:t>
              </a:r>
              <a:endParaRPr lang="en-US" altLang="ko-KR" sz="1400" b="1" dirty="0">
                <a:solidFill>
                  <a:sysClr val="windowText" lastClr="000000"/>
                </a:solidFill>
              </a:endParaRPr>
            </a:p>
            <a:p>
              <a:pPr algn="ctr"/>
              <a:r>
                <a:rPr lang="ko-KR" altLang="en-US" sz="1400" b="1" dirty="0">
                  <a:solidFill>
                    <a:sysClr val="windowText" lastClr="000000"/>
                  </a:solidFill>
                </a:rPr>
                <a:t>클라이언트</a:t>
              </a:r>
              <a:endParaRPr lang="en-US" altLang="ko-KR" sz="1400" b="1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" name="모서리가 둥근 직사각형 8"/>
            <p:cNvSpPr/>
            <p:nvPr/>
          </p:nvSpPr>
          <p:spPr>
            <a:xfrm>
              <a:off x="880897" y="0"/>
              <a:ext cx="9544228" cy="6858000"/>
            </a:xfrm>
            <a:prstGeom prst="roundRect">
              <a:avLst>
                <a:gd name="adj" fmla="val 4266"/>
              </a:avLst>
            </a:prstGeom>
            <a:solidFill>
              <a:srgbClr val="DDE5E8"/>
            </a:solidFill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ko-KR" altLang="en-US" sz="2800" b="1" dirty="0">
                  <a:solidFill>
                    <a:sysClr val="windowText" lastClr="000000"/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웹 어플리케이션 서버</a:t>
              </a:r>
              <a:endParaRPr lang="en-US" altLang="ko-KR" sz="2800" b="1" dirty="0">
                <a:solidFill>
                  <a:sysClr val="windowText" lastClr="000000"/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endParaRPr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127074" y="1465127"/>
              <a:ext cx="604965" cy="5282718"/>
            </a:xfrm>
            <a:prstGeom prst="roundRect">
              <a:avLst/>
            </a:prstGeom>
            <a:solidFill>
              <a:srgbClr val="4E91FC"/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ko-KR" altLang="en-US" sz="2400" b="1" dirty="0">
                  <a:solidFill>
                    <a:schemeClr val="bg1"/>
                  </a:solidFill>
                </a:rPr>
                <a:t>웹브라우저</a:t>
              </a:r>
              <a:endParaRPr lang="en-US" altLang="ko-KR" sz="2400" b="1" dirty="0">
                <a:solidFill>
                  <a:schemeClr val="bg1"/>
                </a:solidFill>
              </a:endParaRPr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979296" y="723344"/>
              <a:ext cx="9347606" cy="4217824"/>
            </a:xfrm>
            <a:prstGeom prst="roundRect">
              <a:avLst>
                <a:gd name="adj" fmla="val 5462"/>
              </a:avLst>
            </a:prstGeom>
            <a:solidFill>
              <a:srgbClr val="C2D9FE"/>
            </a:solidFill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endParaRPr lang="en-US" altLang="ko-KR" b="1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5" name="모서리가 둥근 직사각형 14"/>
            <p:cNvSpPr/>
            <p:nvPr/>
          </p:nvSpPr>
          <p:spPr>
            <a:xfrm>
              <a:off x="996693" y="5798738"/>
              <a:ext cx="9281337" cy="432112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altLang="ko-KR" sz="2000" b="1" dirty="0">
                  <a:solidFill>
                    <a:schemeClr val="tx1"/>
                  </a:solidFill>
                </a:rPr>
                <a:t>JVM</a:t>
              </a:r>
              <a:endParaRPr lang="ko-KR" altLang="en-US" sz="2000" b="1" dirty="0">
                <a:solidFill>
                  <a:schemeClr val="tx1"/>
                </a:solidFill>
              </a:endParaRPr>
            </a:p>
          </p:txBody>
        </p:sp>
        <p:sp>
          <p:nvSpPr>
            <p:cNvPr id="16" name="모서리가 둥근 직사각형 15"/>
            <p:cNvSpPr/>
            <p:nvPr/>
          </p:nvSpPr>
          <p:spPr>
            <a:xfrm rot="5400000">
              <a:off x="5437352" y="942221"/>
              <a:ext cx="400021" cy="9281338"/>
            </a:xfrm>
            <a:prstGeom prst="roundRect">
              <a:avLst/>
            </a:prstGeom>
            <a:solidFill>
              <a:srgbClr val="DDE5E8"/>
            </a:solidFill>
            <a:ln>
              <a:solidFill>
                <a:schemeClr val="tx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vert270" rtlCol="0" anchor="ctr" anchorCtr="0"/>
            <a:lstStyle/>
            <a:p>
              <a:pPr algn="ctr"/>
              <a:r>
                <a:rPr lang="en-US" altLang="ko-KR" sz="2000" b="1" dirty="0">
                  <a:latin typeface="+mj-lt"/>
                  <a:ea typeface="아리따-돋움(TTF)-Medium" panose="02020603020101020101" pitchFamily="18" charset="-127"/>
                </a:rPr>
                <a:t>Tomcat</a:t>
              </a:r>
              <a:endParaRPr lang="ko-KR" altLang="en-US" sz="2000" b="1" dirty="0">
                <a:latin typeface="+mj-lt"/>
                <a:ea typeface="아리따-돋움(TTF)-Medium" panose="02020603020101020101" pitchFamily="18" charset="-127"/>
              </a:endParaRPr>
            </a:p>
          </p:txBody>
        </p:sp>
        <p:sp>
          <p:nvSpPr>
            <p:cNvPr id="17" name="모서리가 둥근 직사각형 16"/>
            <p:cNvSpPr/>
            <p:nvPr/>
          </p:nvSpPr>
          <p:spPr>
            <a:xfrm>
              <a:off x="996693" y="6247733"/>
              <a:ext cx="9283263" cy="435653"/>
            </a:xfrm>
            <a:prstGeom prst="roundRect">
              <a:avLst/>
            </a:prstGeom>
            <a:solidFill>
              <a:srgbClr val="DDE5E8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altLang="ko-KR" sz="2000" b="1" dirty="0">
                  <a:solidFill>
                    <a:schemeClr val="tx1"/>
                  </a:solidFill>
                </a:rPr>
                <a:t>OS</a:t>
              </a:r>
              <a:endParaRPr lang="ko-KR" altLang="en-US" sz="2000" b="1" dirty="0">
                <a:solidFill>
                  <a:schemeClr val="tx1"/>
                </a:solidFill>
              </a:endParaRPr>
            </a:p>
          </p:txBody>
        </p:sp>
        <p:sp>
          <p:nvSpPr>
            <p:cNvPr id="18" name="모서리가 둥근 직사각형 17"/>
            <p:cNvSpPr/>
            <p:nvPr/>
          </p:nvSpPr>
          <p:spPr>
            <a:xfrm>
              <a:off x="10487956" y="0"/>
              <a:ext cx="1584176" cy="6858000"/>
            </a:xfrm>
            <a:prstGeom prst="roundRect">
              <a:avLst>
                <a:gd name="adj" fmla="val 13893"/>
              </a:avLst>
            </a:prstGeom>
            <a:solidFill>
              <a:srgbClr val="DDE5E8"/>
            </a:solidFill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n-US" altLang="ko-KR" sz="2000" b="1" dirty="0">
                  <a:solidFill>
                    <a:sysClr val="windowText" lastClr="000000"/>
                  </a:solidFill>
                </a:rPr>
                <a:t>DB </a:t>
              </a:r>
              <a:r>
                <a:rPr lang="ko-KR" altLang="en-US" sz="2000" b="1" dirty="0">
                  <a:solidFill>
                    <a:sysClr val="windowText" lastClr="000000"/>
                  </a:solidFill>
                  <a:latin typeface="아리따-돋움(TTF)-Medium" panose="02020603020101020101" pitchFamily="18" charset="-127"/>
                  <a:ea typeface="아리따-돋움(TTF)-Medium" panose="02020603020101020101" pitchFamily="18" charset="-127"/>
                </a:rPr>
                <a:t>서버</a:t>
              </a:r>
              <a:endParaRPr lang="en-US" altLang="ko-KR" sz="2000" b="1" dirty="0">
                <a:solidFill>
                  <a:sysClr val="windowText" lastClr="000000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endParaRPr>
            </a:p>
            <a:p>
              <a:pPr algn="ctr"/>
              <a:r>
                <a:rPr lang="en-US" altLang="ko-KR" sz="2000" b="1" dirty="0">
                  <a:solidFill>
                    <a:sysClr val="windowText" lastClr="000000"/>
                  </a:solidFill>
                </a:rPr>
                <a:t>/ </a:t>
              </a:r>
              <a:r>
                <a:rPr lang="en-US" altLang="ko-KR" sz="1900" b="1" dirty="0">
                  <a:solidFill>
                    <a:sysClr val="windowText" lastClr="000000"/>
                  </a:solidFill>
                </a:rPr>
                <a:t>resource</a:t>
              </a:r>
            </a:p>
          </p:txBody>
        </p:sp>
        <p:sp>
          <p:nvSpPr>
            <p:cNvPr id="19" name="모서리가 둥근 직사각형 18"/>
            <p:cNvSpPr/>
            <p:nvPr/>
          </p:nvSpPr>
          <p:spPr>
            <a:xfrm>
              <a:off x="996694" y="4955035"/>
              <a:ext cx="9288248" cy="422293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altLang="ko-KR" sz="2000" b="1" dirty="0">
                  <a:solidFill>
                    <a:schemeClr val="tx1"/>
                  </a:solidFill>
                </a:rPr>
                <a:t>Spring</a:t>
              </a:r>
              <a:endParaRPr lang="ko-KR" altLang="en-US" sz="2000" b="1" dirty="0">
                <a:solidFill>
                  <a:schemeClr val="tx1"/>
                </a:solidFill>
              </a:endParaRPr>
            </a:p>
          </p:txBody>
        </p:sp>
        <p:sp>
          <p:nvSpPr>
            <p:cNvPr id="20" name="원통 19"/>
            <p:cNvSpPr/>
            <p:nvPr/>
          </p:nvSpPr>
          <p:spPr>
            <a:xfrm>
              <a:off x="10618363" y="3767468"/>
              <a:ext cx="1296144" cy="2797426"/>
            </a:xfrm>
            <a:prstGeom prst="can">
              <a:avLst/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b="1" dirty="0"/>
                <a:t>DB</a:t>
              </a:r>
              <a:endParaRPr lang="ko-KR" altLang="en-US" sz="2800" b="1" dirty="0"/>
            </a:p>
          </p:txBody>
        </p:sp>
        <p:cxnSp>
          <p:nvCxnSpPr>
            <p:cNvPr id="21" name="직선 화살표 연결선 20"/>
            <p:cNvCxnSpPr/>
            <p:nvPr/>
          </p:nvCxnSpPr>
          <p:spPr>
            <a:xfrm>
              <a:off x="3528860" y="1951251"/>
              <a:ext cx="0" cy="353369"/>
            </a:xfrm>
            <a:prstGeom prst="straightConnector1">
              <a:avLst/>
            </a:prstGeom>
            <a:ln w="63500">
              <a:solidFill>
                <a:srgbClr val="FF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" name="직선 화살표 연결선 21"/>
            <p:cNvCxnSpPr/>
            <p:nvPr/>
          </p:nvCxnSpPr>
          <p:spPr>
            <a:xfrm>
              <a:off x="4184817" y="3951292"/>
              <a:ext cx="5927" cy="309221"/>
            </a:xfrm>
            <a:prstGeom prst="straightConnector1">
              <a:avLst/>
            </a:prstGeom>
            <a:ln w="63500">
              <a:solidFill>
                <a:srgbClr val="FF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" name="꺾인 연결선 22"/>
            <p:cNvCxnSpPr/>
            <p:nvPr/>
          </p:nvCxnSpPr>
          <p:spPr>
            <a:xfrm flipV="1">
              <a:off x="5164565" y="2295156"/>
              <a:ext cx="1463149" cy="194595"/>
            </a:xfrm>
            <a:prstGeom prst="bentConnector3">
              <a:avLst>
                <a:gd name="adj1" fmla="val 50000"/>
              </a:avLst>
            </a:prstGeom>
            <a:ln w="63500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4" name="자유형 23"/>
            <p:cNvSpPr/>
            <p:nvPr/>
          </p:nvSpPr>
          <p:spPr>
            <a:xfrm>
              <a:off x="6589986" y="3142593"/>
              <a:ext cx="3237186" cy="1702676"/>
            </a:xfrm>
            <a:custGeom>
              <a:avLst/>
              <a:gdLst>
                <a:gd name="connsiteX0" fmla="*/ 536028 w 3237186"/>
                <a:gd name="connsiteY0" fmla="*/ 0 h 1702676"/>
                <a:gd name="connsiteX1" fmla="*/ 536028 w 3237186"/>
                <a:gd name="connsiteY1" fmla="*/ 0 h 1702676"/>
                <a:gd name="connsiteX2" fmla="*/ 651642 w 3237186"/>
                <a:gd name="connsiteY2" fmla="*/ 10510 h 1702676"/>
                <a:gd name="connsiteX3" fmla="*/ 2417380 w 3237186"/>
                <a:gd name="connsiteY3" fmla="*/ 0 h 1702676"/>
                <a:gd name="connsiteX4" fmla="*/ 3069021 w 3237186"/>
                <a:gd name="connsiteY4" fmla="*/ 0 h 1702676"/>
                <a:gd name="connsiteX5" fmla="*/ 3205655 w 3237186"/>
                <a:gd name="connsiteY5" fmla="*/ 42041 h 1702676"/>
                <a:gd name="connsiteX6" fmla="*/ 3226676 w 3237186"/>
                <a:gd name="connsiteY6" fmla="*/ 210207 h 1702676"/>
                <a:gd name="connsiteX7" fmla="*/ 3237186 w 3237186"/>
                <a:gd name="connsiteY7" fmla="*/ 1418897 h 1702676"/>
                <a:gd name="connsiteX8" fmla="*/ 3174124 w 3237186"/>
                <a:gd name="connsiteY8" fmla="*/ 1660635 h 1702676"/>
                <a:gd name="connsiteX9" fmla="*/ 3069021 w 3237186"/>
                <a:gd name="connsiteY9" fmla="*/ 1702676 h 1702676"/>
                <a:gd name="connsiteX10" fmla="*/ 252248 w 3237186"/>
                <a:gd name="connsiteY10" fmla="*/ 1692166 h 1702676"/>
                <a:gd name="connsiteX11" fmla="*/ 52552 w 3237186"/>
                <a:gd name="connsiteY11" fmla="*/ 1587062 h 1702676"/>
                <a:gd name="connsiteX12" fmla="*/ 10511 w 3237186"/>
                <a:gd name="connsiteY12" fmla="*/ 1524000 h 1702676"/>
                <a:gd name="connsiteX13" fmla="*/ 10511 w 3237186"/>
                <a:gd name="connsiteY13" fmla="*/ 1429407 h 1702676"/>
                <a:gd name="connsiteX14" fmla="*/ 0 w 3237186"/>
                <a:gd name="connsiteY14" fmla="*/ 189186 h 1702676"/>
                <a:gd name="connsiteX15" fmla="*/ 115614 w 3237186"/>
                <a:gd name="connsiteY15" fmla="*/ 63062 h 1702676"/>
                <a:gd name="connsiteX16" fmla="*/ 357352 w 3237186"/>
                <a:gd name="connsiteY16" fmla="*/ 10510 h 1702676"/>
                <a:gd name="connsiteX17" fmla="*/ 536028 w 3237186"/>
                <a:gd name="connsiteY17" fmla="*/ 0 h 1702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37186" h="1702676">
                  <a:moveTo>
                    <a:pt x="536028" y="0"/>
                  </a:moveTo>
                  <a:lnTo>
                    <a:pt x="536028" y="0"/>
                  </a:lnTo>
                  <a:cubicBezTo>
                    <a:pt x="574566" y="3503"/>
                    <a:pt x="612945" y="10510"/>
                    <a:pt x="651642" y="10510"/>
                  </a:cubicBezTo>
                  <a:lnTo>
                    <a:pt x="2417380" y="0"/>
                  </a:lnTo>
                  <a:lnTo>
                    <a:pt x="3069021" y="0"/>
                  </a:lnTo>
                  <a:lnTo>
                    <a:pt x="3205655" y="42041"/>
                  </a:lnTo>
                  <a:lnTo>
                    <a:pt x="3226676" y="210207"/>
                  </a:lnTo>
                  <a:cubicBezTo>
                    <a:pt x="3230179" y="613104"/>
                    <a:pt x="3233683" y="1016000"/>
                    <a:pt x="3237186" y="1418897"/>
                  </a:cubicBezTo>
                  <a:lnTo>
                    <a:pt x="3174124" y="1660635"/>
                  </a:lnTo>
                  <a:lnTo>
                    <a:pt x="3069021" y="1702676"/>
                  </a:lnTo>
                  <a:lnTo>
                    <a:pt x="252248" y="1692166"/>
                  </a:lnTo>
                  <a:lnTo>
                    <a:pt x="52552" y="1587062"/>
                  </a:lnTo>
                  <a:lnTo>
                    <a:pt x="10511" y="1524000"/>
                  </a:lnTo>
                  <a:lnTo>
                    <a:pt x="10511" y="1429407"/>
                  </a:lnTo>
                  <a:cubicBezTo>
                    <a:pt x="7007" y="1016000"/>
                    <a:pt x="3504" y="602593"/>
                    <a:pt x="0" y="189186"/>
                  </a:cubicBezTo>
                  <a:lnTo>
                    <a:pt x="115614" y="63062"/>
                  </a:lnTo>
                  <a:lnTo>
                    <a:pt x="357352" y="10510"/>
                  </a:lnTo>
                  <a:lnTo>
                    <a:pt x="536028" y="0"/>
                  </a:lnTo>
                  <a:close/>
                </a:path>
              </a:pathLst>
            </a:custGeom>
            <a:noFill/>
            <a:ln w="38100">
              <a:solidFill>
                <a:schemeClr val="accent5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5" name="꺾인 연결선 24"/>
            <p:cNvCxnSpPr/>
            <p:nvPr/>
          </p:nvCxnSpPr>
          <p:spPr>
            <a:xfrm flipV="1">
              <a:off x="5164565" y="1465127"/>
              <a:ext cx="1439861" cy="82799"/>
            </a:xfrm>
            <a:prstGeom prst="bentConnector3">
              <a:avLst>
                <a:gd name="adj1" fmla="val 50000"/>
              </a:avLst>
            </a:prstGeom>
            <a:ln w="63500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6" name="꺾인 연결선 25"/>
            <p:cNvCxnSpPr/>
            <p:nvPr/>
          </p:nvCxnSpPr>
          <p:spPr>
            <a:xfrm rot="16200000" flipV="1">
              <a:off x="7515058" y="2994409"/>
              <a:ext cx="661698" cy="4964"/>
            </a:xfrm>
            <a:prstGeom prst="bentConnector3">
              <a:avLst>
                <a:gd name="adj1" fmla="val 50000"/>
              </a:avLst>
            </a:prstGeom>
            <a:ln w="63500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7" name="꺾인 연결선 26"/>
            <p:cNvCxnSpPr/>
            <p:nvPr/>
          </p:nvCxnSpPr>
          <p:spPr>
            <a:xfrm rot="5400000">
              <a:off x="8927294" y="2169440"/>
              <a:ext cx="1487638" cy="1624023"/>
            </a:xfrm>
            <a:prstGeom prst="bentConnector2">
              <a:avLst/>
            </a:prstGeom>
            <a:ln w="63500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8" name="꺾인 연결선 27"/>
            <p:cNvCxnSpPr>
              <a:stCxn id="20" idx="1"/>
            </p:cNvCxnSpPr>
            <p:nvPr/>
          </p:nvCxnSpPr>
          <p:spPr>
            <a:xfrm rot="5400000" flipH="1" flipV="1">
              <a:off x="10366072" y="2760753"/>
              <a:ext cx="1907078" cy="106352"/>
            </a:xfrm>
            <a:prstGeom prst="bentConnector4">
              <a:avLst>
                <a:gd name="adj1" fmla="val 40752"/>
                <a:gd name="adj2" fmla="val 353566"/>
              </a:avLst>
            </a:prstGeom>
            <a:ln w="63500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" name="꺾인 연결선 28"/>
            <p:cNvCxnSpPr/>
            <p:nvPr/>
          </p:nvCxnSpPr>
          <p:spPr>
            <a:xfrm rot="5400000" flipH="1">
              <a:off x="1479637" y="2890298"/>
              <a:ext cx="4607321" cy="988781"/>
            </a:xfrm>
            <a:prstGeom prst="bentConnector5">
              <a:avLst>
                <a:gd name="adj1" fmla="val -15619"/>
                <a:gd name="adj2" fmla="val 288546"/>
                <a:gd name="adj3" fmla="val 104962"/>
              </a:avLst>
            </a:prstGeom>
            <a:ln w="63500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0" name="꺾인 연결선 29"/>
            <p:cNvCxnSpPr/>
            <p:nvPr/>
          </p:nvCxnSpPr>
          <p:spPr>
            <a:xfrm rot="10800000">
              <a:off x="1893155" y="1547926"/>
              <a:ext cx="578356" cy="2931146"/>
            </a:xfrm>
            <a:prstGeom prst="bentConnector3">
              <a:avLst>
                <a:gd name="adj1" fmla="val 151559"/>
              </a:avLst>
            </a:prstGeom>
            <a:ln w="63500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31" name="자유형 30"/>
            <p:cNvSpPr/>
            <p:nvPr/>
          </p:nvSpPr>
          <p:spPr>
            <a:xfrm>
              <a:off x="1483105" y="3042390"/>
              <a:ext cx="4656882" cy="1823121"/>
            </a:xfrm>
            <a:custGeom>
              <a:avLst/>
              <a:gdLst>
                <a:gd name="connsiteX0" fmla="*/ 45156 w 3544711"/>
                <a:gd name="connsiteY0" fmla="*/ 101600 h 1873956"/>
                <a:gd name="connsiteX1" fmla="*/ 112889 w 3544711"/>
                <a:gd name="connsiteY1" fmla="*/ 0 h 1873956"/>
                <a:gd name="connsiteX2" fmla="*/ 3499556 w 3544711"/>
                <a:gd name="connsiteY2" fmla="*/ 0 h 1873956"/>
                <a:gd name="connsiteX3" fmla="*/ 3544711 w 3544711"/>
                <a:gd name="connsiteY3" fmla="*/ 191911 h 1873956"/>
                <a:gd name="connsiteX4" fmla="*/ 3522133 w 3544711"/>
                <a:gd name="connsiteY4" fmla="*/ 1772356 h 1873956"/>
                <a:gd name="connsiteX5" fmla="*/ 3352800 w 3544711"/>
                <a:gd name="connsiteY5" fmla="*/ 1873956 h 1873956"/>
                <a:gd name="connsiteX6" fmla="*/ 67733 w 3544711"/>
                <a:gd name="connsiteY6" fmla="*/ 1862667 h 1873956"/>
                <a:gd name="connsiteX7" fmla="*/ 0 w 3544711"/>
                <a:gd name="connsiteY7" fmla="*/ 1772356 h 1873956"/>
                <a:gd name="connsiteX8" fmla="*/ 45156 w 3544711"/>
                <a:gd name="connsiteY8" fmla="*/ 101600 h 1873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44711" h="1873956">
                  <a:moveTo>
                    <a:pt x="45156" y="101600"/>
                  </a:moveTo>
                  <a:lnTo>
                    <a:pt x="112889" y="0"/>
                  </a:lnTo>
                  <a:lnTo>
                    <a:pt x="3499556" y="0"/>
                  </a:lnTo>
                  <a:lnTo>
                    <a:pt x="3544711" y="191911"/>
                  </a:lnTo>
                  <a:lnTo>
                    <a:pt x="3522133" y="1772356"/>
                  </a:lnTo>
                  <a:lnTo>
                    <a:pt x="3352800" y="1873956"/>
                  </a:lnTo>
                  <a:lnTo>
                    <a:pt x="67733" y="1862667"/>
                  </a:lnTo>
                  <a:lnTo>
                    <a:pt x="0" y="1772356"/>
                  </a:lnTo>
                  <a:lnTo>
                    <a:pt x="45156" y="101600"/>
                  </a:lnTo>
                  <a:close/>
                </a:path>
              </a:pathLst>
            </a:custGeom>
            <a:noFill/>
            <a:ln w="28575">
              <a:solidFill>
                <a:srgbClr val="FFFF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자유형 31"/>
            <p:cNvSpPr/>
            <p:nvPr/>
          </p:nvSpPr>
          <p:spPr>
            <a:xfrm>
              <a:off x="1534510" y="924910"/>
              <a:ext cx="7893269" cy="1954924"/>
            </a:xfrm>
            <a:custGeom>
              <a:avLst/>
              <a:gdLst>
                <a:gd name="connsiteX0" fmla="*/ 136635 w 7893269"/>
                <a:gd name="connsiteY0" fmla="*/ 84083 h 1954924"/>
                <a:gd name="connsiteX1" fmla="*/ 136635 w 7893269"/>
                <a:gd name="connsiteY1" fmla="*/ 84083 h 1954924"/>
                <a:gd name="connsiteX2" fmla="*/ 651642 w 7893269"/>
                <a:gd name="connsiteY2" fmla="*/ 63062 h 1954924"/>
                <a:gd name="connsiteX3" fmla="*/ 1324304 w 7893269"/>
                <a:gd name="connsiteY3" fmla="*/ 52552 h 1954924"/>
                <a:gd name="connsiteX4" fmla="*/ 1387366 w 7893269"/>
                <a:gd name="connsiteY4" fmla="*/ 42042 h 1954924"/>
                <a:gd name="connsiteX5" fmla="*/ 1481959 w 7893269"/>
                <a:gd name="connsiteY5" fmla="*/ 31531 h 1954924"/>
                <a:gd name="connsiteX6" fmla="*/ 1524000 w 7893269"/>
                <a:gd name="connsiteY6" fmla="*/ 21021 h 1954924"/>
                <a:gd name="connsiteX7" fmla="*/ 1660635 w 7893269"/>
                <a:gd name="connsiteY7" fmla="*/ 0 h 1954924"/>
                <a:gd name="connsiteX8" fmla="*/ 2280745 w 7893269"/>
                <a:gd name="connsiteY8" fmla="*/ 10511 h 1954924"/>
                <a:gd name="connsiteX9" fmla="*/ 2375338 w 7893269"/>
                <a:gd name="connsiteY9" fmla="*/ 21021 h 1954924"/>
                <a:gd name="connsiteX10" fmla="*/ 2501462 w 7893269"/>
                <a:gd name="connsiteY10" fmla="*/ 42042 h 1954924"/>
                <a:gd name="connsiteX11" fmla="*/ 6663559 w 7893269"/>
                <a:gd name="connsiteY11" fmla="*/ 31531 h 1954924"/>
                <a:gd name="connsiteX12" fmla="*/ 6726621 w 7893269"/>
                <a:gd name="connsiteY12" fmla="*/ 21021 h 1954924"/>
                <a:gd name="connsiteX13" fmla="*/ 6810704 w 7893269"/>
                <a:gd name="connsiteY13" fmla="*/ 0 h 1954924"/>
                <a:gd name="connsiteX14" fmla="*/ 7430814 w 7893269"/>
                <a:gd name="connsiteY14" fmla="*/ 10511 h 1954924"/>
                <a:gd name="connsiteX15" fmla="*/ 7504387 w 7893269"/>
                <a:gd name="connsiteY15" fmla="*/ 21021 h 1954924"/>
                <a:gd name="connsiteX16" fmla="*/ 7620000 w 7893269"/>
                <a:gd name="connsiteY16" fmla="*/ 31531 h 1954924"/>
                <a:gd name="connsiteX17" fmla="*/ 7704083 w 7893269"/>
                <a:gd name="connsiteY17" fmla="*/ 52552 h 1954924"/>
                <a:gd name="connsiteX18" fmla="*/ 7840718 w 7893269"/>
                <a:gd name="connsiteY18" fmla="*/ 168166 h 1954924"/>
                <a:gd name="connsiteX19" fmla="*/ 7893269 w 7893269"/>
                <a:gd name="connsiteY19" fmla="*/ 441435 h 1954924"/>
                <a:gd name="connsiteX20" fmla="*/ 7882759 w 7893269"/>
                <a:gd name="connsiteY20" fmla="*/ 1723697 h 1954924"/>
                <a:gd name="connsiteX21" fmla="*/ 7683062 w 7893269"/>
                <a:gd name="connsiteY21" fmla="*/ 1954924 h 1954924"/>
                <a:gd name="connsiteX22" fmla="*/ 168166 w 7893269"/>
                <a:gd name="connsiteY22" fmla="*/ 1944414 h 1954924"/>
                <a:gd name="connsiteX23" fmla="*/ 21021 w 7893269"/>
                <a:gd name="connsiteY23" fmla="*/ 1807780 h 1954924"/>
                <a:gd name="connsiteX24" fmla="*/ 0 w 7893269"/>
                <a:gd name="connsiteY24" fmla="*/ 189187 h 1954924"/>
                <a:gd name="connsiteX25" fmla="*/ 136635 w 7893269"/>
                <a:gd name="connsiteY25" fmla="*/ 84083 h 1954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893269" h="1954924">
                  <a:moveTo>
                    <a:pt x="136635" y="84083"/>
                  </a:moveTo>
                  <a:lnTo>
                    <a:pt x="136635" y="84083"/>
                  </a:lnTo>
                  <a:cubicBezTo>
                    <a:pt x="364126" y="58807"/>
                    <a:pt x="227910" y="71211"/>
                    <a:pt x="651642" y="63062"/>
                  </a:cubicBezTo>
                  <a:lnTo>
                    <a:pt x="1324304" y="52552"/>
                  </a:lnTo>
                  <a:cubicBezTo>
                    <a:pt x="1345325" y="49049"/>
                    <a:pt x="1366242" y="44859"/>
                    <a:pt x="1387366" y="42042"/>
                  </a:cubicBezTo>
                  <a:cubicBezTo>
                    <a:pt x="1418813" y="37849"/>
                    <a:pt x="1450603" y="36355"/>
                    <a:pt x="1481959" y="31531"/>
                  </a:cubicBezTo>
                  <a:cubicBezTo>
                    <a:pt x="1496236" y="29335"/>
                    <a:pt x="1509836" y="23854"/>
                    <a:pt x="1524000" y="21021"/>
                  </a:cubicBezTo>
                  <a:cubicBezTo>
                    <a:pt x="1560446" y="13732"/>
                    <a:pt x="1625313" y="5046"/>
                    <a:pt x="1660635" y="0"/>
                  </a:cubicBezTo>
                  <a:lnTo>
                    <a:pt x="2280745" y="10511"/>
                  </a:lnTo>
                  <a:cubicBezTo>
                    <a:pt x="2312456" y="11444"/>
                    <a:pt x="2343932" y="16534"/>
                    <a:pt x="2375338" y="21021"/>
                  </a:cubicBezTo>
                  <a:cubicBezTo>
                    <a:pt x="2417531" y="27049"/>
                    <a:pt x="2501462" y="42042"/>
                    <a:pt x="2501462" y="42042"/>
                  </a:cubicBezTo>
                  <a:lnTo>
                    <a:pt x="6663559" y="31531"/>
                  </a:lnTo>
                  <a:cubicBezTo>
                    <a:pt x="6684869" y="31425"/>
                    <a:pt x="6705818" y="25644"/>
                    <a:pt x="6726621" y="21021"/>
                  </a:cubicBezTo>
                  <a:cubicBezTo>
                    <a:pt x="7017686" y="-43658"/>
                    <a:pt x="6356124" y="90921"/>
                    <a:pt x="6810704" y="0"/>
                  </a:cubicBezTo>
                  <a:lnTo>
                    <a:pt x="7430814" y="10511"/>
                  </a:lnTo>
                  <a:cubicBezTo>
                    <a:pt x="7455576" y="11261"/>
                    <a:pt x="7479765" y="18285"/>
                    <a:pt x="7504387" y="21021"/>
                  </a:cubicBezTo>
                  <a:cubicBezTo>
                    <a:pt x="7542847" y="25294"/>
                    <a:pt x="7581462" y="28028"/>
                    <a:pt x="7620000" y="31531"/>
                  </a:cubicBezTo>
                  <a:cubicBezTo>
                    <a:pt x="7689709" y="54768"/>
                    <a:pt x="7660904" y="52552"/>
                    <a:pt x="7704083" y="52552"/>
                  </a:cubicBezTo>
                  <a:lnTo>
                    <a:pt x="7840718" y="168166"/>
                  </a:lnTo>
                  <a:lnTo>
                    <a:pt x="7893269" y="441435"/>
                  </a:lnTo>
                  <a:cubicBezTo>
                    <a:pt x="7889766" y="868856"/>
                    <a:pt x="7886262" y="1296276"/>
                    <a:pt x="7882759" y="1723697"/>
                  </a:cubicBezTo>
                  <a:lnTo>
                    <a:pt x="7683062" y="1954924"/>
                  </a:lnTo>
                  <a:lnTo>
                    <a:pt x="168166" y="1944414"/>
                  </a:lnTo>
                  <a:lnTo>
                    <a:pt x="21021" y="1807780"/>
                  </a:lnTo>
                  <a:lnTo>
                    <a:pt x="0" y="189187"/>
                  </a:lnTo>
                  <a:lnTo>
                    <a:pt x="136635" y="84083"/>
                  </a:lnTo>
                  <a:close/>
                </a:path>
              </a:pathLst>
            </a:custGeom>
            <a:noFill/>
            <a:ln w="38100"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3" name="직선 화살표 연결선 32"/>
            <p:cNvCxnSpPr/>
            <p:nvPr/>
          </p:nvCxnSpPr>
          <p:spPr>
            <a:xfrm flipH="1">
              <a:off x="3206985" y="2741868"/>
              <a:ext cx="321876" cy="394599"/>
            </a:xfrm>
            <a:prstGeom prst="straightConnector1">
              <a:avLst/>
            </a:prstGeom>
            <a:ln w="63500">
              <a:solidFill>
                <a:srgbClr val="FF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34" name="모서리가 둥근 직사각형 33"/>
            <p:cNvSpPr/>
            <p:nvPr/>
          </p:nvSpPr>
          <p:spPr>
            <a:xfrm>
              <a:off x="1802551" y="396395"/>
              <a:ext cx="2475137" cy="531511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rtlCol="0" anchor="ctr" anchorCtr="0"/>
            <a:lstStyle/>
            <a:p>
              <a:pPr algn="ctr"/>
              <a:r>
                <a:rPr lang="en-US" altLang="ko-KR" sz="2400" b="1" dirty="0">
                  <a:ln>
                    <a:solidFill>
                      <a:sysClr val="windowText" lastClr="000000"/>
                    </a:solidFill>
                  </a:ln>
                  <a:solidFill>
                    <a:srgbClr val="00B050"/>
                  </a:solidFill>
                </a:rPr>
                <a:t>Controller</a:t>
              </a:r>
              <a:endParaRPr lang="ko-KR" altLang="en-US" sz="2400" b="1" dirty="0">
                <a:ln>
                  <a:solidFill>
                    <a:sysClr val="windowText" lastClr="000000"/>
                  </a:solidFill>
                </a:ln>
                <a:solidFill>
                  <a:srgbClr val="00B050"/>
                </a:solidFill>
              </a:endParaRPr>
            </a:p>
          </p:txBody>
        </p:sp>
        <p:sp>
          <p:nvSpPr>
            <p:cNvPr id="35" name="모서리가 둥근 직사각형 34"/>
            <p:cNvSpPr/>
            <p:nvPr/>
          </p:nvSpPr>
          <p:spPr>
            <a:xfrm>
              <a:off x="4917718" y="3377027"/>
              <a:ext cx="1285100" cy="531511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rtlCol="0" anchor="ctr" anchorCtr="0"/>
            <a:lstStyle/>
            <a:p>
              <a:pPr algn="ctr"/>
              <a:r>
                <a:rPr lang="en-US" altLang="ko-KR" sz="2400" b="1" dirty="0">
                  <a:ln>
                    <a:solidFill>
                      <a:sysClr val="windowText" lastClr="000000"/>
                    </a:solidFill>
                  </a:ln>
                  <a:solidFill>
                    <a:srgbClr val="FFFF00"/>
                  </a:solidFill>
                </a:rPr>
                <a:t>View</a:t>
              </a:r>
              <a:endParaRPr lang="ko-KR" altLang="en-US" sz="2400" b="1" dirty="0">
                <a:ln>
                  <a:solidFill>
                    <a:sysClr val="windowText" lastClr="000000"/>
                  </a:solidFill>
                </a:ln>
                <a:solidFill>
                  <a:srgbClr val="FFFF00"/>
                </a:solidFill>
              </a:endParaRPr>
            </a:p>
          </p:txBody>
        </p:sp>
        <p:sp>
          <p:nvSpPr>
            <p:cNvPr id="36" name="모서리가 둥근 직사각형 35"/>
            <p:cNvSpPr/>
            <p:nvPr/>
          </p:nvSpPr>
          <p:spPr>
            <a:xfrm>
              <a:off x="8462489" y="2836289"/>
              <a:ext cx="1313046" cy="531511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rtlCol="0" anchor="ctr" anchorCtr="0"/>
            <a:lstStyle/>
            <a:p>
              <a:pPr algn="ctr"/>
              <a:r>
                <a:rPr lang="en-US" altLang="ko-KR" sz="2400" b="1" dirty="0">
                  <a:ln>
                    <a:solidFill>
                      <a:schemeClr val="bg1"/>
                    </a:solidFill>
                  </a:ln>
                  <a:solidFill>
                    <a:srgbClr val="002060"/>
                  </a:solidFill>
                </a:rPr>
                <a:t>Model</a:t>
              </a:r>
              <a:endParaRPr lang="ko-KR" altLang="en-US" sz="2400" b="1" dirty="0">
                <a:ln>
                  <a:solidFill>
                    <a:schemeClr val="bg1"/>
                  </a:solidFill>
                </a:ln>
                <a:solidFill>
                  <a:srgbClr val="002060"/>
                </a:solidFill>
              </a:endParaRPr>
            </a:p>
          </p:txBody>
        </p:sp>
        <p:cxnSp>
          <p:nvCxnSpPr>
            <p:cNvPr id="37" name="직선 화살표 연결선 36"/>
            <p:cNvCxnSpPr/>
            <p:nvPr/>
          </p:nvCxnSpPr>
          <p:spPr>
            <a:xfrm>
              <a:off x="708350" y="3655866"/>
              <a:ext cx="587451" cy="1"/>
            </a:xfrm>
            <a:prstGeom prst="straightConnector1">
              <a:avLst/>
            </a:prstGeom>
            <a:ln w="63500">
              <a:solidFill>
                <a:srgbClr val="FF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" name="직선 화살표 연결선 37"/>
            <p:cNvCxnSpPr/>
            <p:nvPr/>
          </p:nvCxnSpPr>
          <p:spPr>
            <a:xfrm flipH="1">
              <a:off x="736986" y="4129299"/>
              <a:ext cx="576212" cy="0"/>
            </a:xfrm>
            <a:prstGeom prst="straightConnector1">
              <a:avLst/>
            </a:prstGeom>
            <a:ln w="63500">
              <a:solidFill>
                <a:srgbClr val="FF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39" name="모서리가 둥근 직사각형 38"/>
          <p:cNvSpPr/>
          <p:nvPr/>
        </p:nvSpPr>
        <p:spPr>
          <a:xfrm>
            <a:off x="3170033" y="1551595"/>
            <a:ext cx="2785491" cy="739497"/>
          </a:xfrm>
          <a:prstGeom prst="roundRect">
            <a:avLst/>
          </a:prstGeom>
          <a:solidFill>
            <a:srgbClr val="4E91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Dispatcher</a:t>
            </a:r>
          </a:p>
          <a:p>
            <a:pPr algn="ctr"/>
            <a:r>
              <a:rPr lang="en-US" altLang="ko-KR" sz="2400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Servlet</a:t>
            </a:r>
            <a:endParaRPr lang="ko-KR" altLang="en-US" sz="2400" dirty="0"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sp>
        <p:nvSpPr>
          <p:cNvPr id="40" name="모서리가 둥근 직사각형 39"/>
          <p:cNvSpPr/>
          <p:nvPr/>
        </p:nvSpPr>
        <p:spPr>
          <a:xfrm>
            <a:off x="3163868" y="2668788"/>
            <a:ext cx="2785491" cy="354382"/>
          </a:xfrm>
          <a:prstGeom prst="roundRect">
            <a:avLst/>
          </a:prstGeom>
          <a:solidFill>
            <a:srgbClr val="4E91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Controller</a:t>
            </a:r>
            <a:endParaRPr lang="ko-KR" altLang="en-US" sz="2400" dirty="0"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sp>
        <p:nvSpPr>
          <p:cNvPr id="41" name="모서리가 둥근 직사각형 40"/>
          <p:cNvSpPr/>
          <p:nvPr/>
        </p:nvSpPr>
        <p:spPr>
          <a:xfrm>
            <a:off x="7172464" y="1533846"/>
            <a:ext cx="2122898" cy="687323"/>
          </a:xfrm>
          <a:prstGeom prst="roundRect">
            <a:avLst/>
          </a:prstGeom>
          <a:solidFill>
            <a:srgbClr val="4E91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Handler</a:t>
            </a:r>
          </a:p>
          <a:p>
            <a:pPr algn="ctr"/>
            <a:r>
              <a:rPr lang="en-US" altLang="ko-KR" sz="2400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Mapping</a:t>
            </a:r>
            <a:endParaRPr lang="ko-KR" altLang="en-US" sz="2400" dirty="0"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sp>
        <p:nvSpPr>
          <p:cNvPr id="42" name="모서리가 둥근 직사각형 41"/>
          <p:cNvSpPr/>
          <p:nvPr/>
        </p:nvSpPr>
        <p:spPr>
          <a:xfrm>
            <a:off x="7163758" y="2364575"/>
            <a:ext cx="2122898" cy="598417"/>
          </a:xfrm>
          <a:prstGeom prst="roundRect">
            <a:avLst/>
          </a:prstGeom>
          <a:solidFill>
            <a:srgbClr val="4E91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Biz</a:t>
            </a:r>
            <a:endParaRPr lang="ko-KR" altLang="en-US" sz="2400" dirty="0"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sp>
        <p:nvSpPr>
          <p:cNvPr id="43" name="모서리가 둥근 직사각형 42"/>
          <p:cNvSpPr/>
          <p:nvPr/>
        </p:nvSpPr>
        <p:spPr>
          <a:xfrm>
            <a:off x="3090047" y="3469216"/>
            <a:ext cx="2785491" cy="682382"/>
          </a:xfrm>
          <a:prstGeom prst="roundRect">
            <a:avLst/>
          </a:prstGeom>
          <a:solidFill>
            <a:srgbClr val="4E91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View</a:t>
            </a:r>
          </a:p>
          <a:p>
            <a:pPr algn="ctr"/>
            <a:r>
              <a:rPr lang="en-US" altLang="ko-KR" sz="2400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Resolver</a:t>
            </a:r>
            <a:endParaRPr lang="ko-KR" altLang="en-US" sz="2400" dirty="0"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sp>
        <p:nvSpPr>
          <p:cNvPr id="44" name="모서리가 둥근 직사각형 43"/>
          <p:cNvSpPr/>
          <p:nvPr/>
        </p:nvSpPr>
        <p:spPr>
          <a:xfrm>
            <a:off x="3660304" y="4466964"/>
            <a:ext cx="2785491" cy="436111"/>
          </a:xfrm>
          <a:prstGeom prst="roundRect">
            <a:avLst/>
          </a:prstGeom>
          <a:solidFill>
            <a:srgbClr val="4E91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JSP</a:t>
            </a:r>
            <a:endParaRPr lang="ko-KR" altLang="en-US" sz="2400" dirty="0"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sp>
        <p:nvSpPr>
          <p:cNvPr id="45" name="모서리가 둥근 직사각형 44"/>
          <p:cNvSpPr/>
          <p:nvPr/>
        </p:nvSpPr>
        <p:spPr>
          <a:xfrm>
            <a:off x="7335375" y="3626127"/>
            <a:ext cx="1684390" cy="583407"/>
          </a:xfrm>
          <a:prstGeom prst="roundRect">
            <a:avLst/>
          </a:prstGeom>
          <a:solidFill>
            <a:srgbClr val="4E91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DAO</a:t>
            </a:r>
            <a:endParaRPr lang="ko-KR" altLang="en-US" sz="2400" dirty="0"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sp>
        <p:nvSpPr>
          <p:cNvPr id="46" name="모서리가 둥근 직사각형 45"/>
          <p:cNvSpPr/>
          <p:nvPr/>
        </p:nvSpPr>
        <p:spPr>
          <a:xfrm>
            <a:off x="8038095" y="4299544"/>
            <a:ext cx="1684390" cy="583407"/>
          </a:xfrm>
          <a:prstGeom prst="roundRect">
            <a:avLst/>
          </a:prstGeom>
          <a:solidFill>
            <a:srgbClr val="4E91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VO</a:t>
            </a:r>
            <a:endParaRPr lang="ko-KR" altLang="en-US" sz="2400" dirty="0"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sp>
        <p:nvSpPr>
          <p:cNvPr id="47" name="모서리가 둥근 직사각형 46"/>
          <p:cNvSpPr/>
          <p:nvPr/>
        </p:nvSpPr>
        <p:spPr>
          <a:xfrm>
            <a:off x="9489686" y="1844771"/>
            <a:ext cx="1716191" cy="687323"/>
          </a:xfrm>
          <a:prstGeom prst="roundRect">
            <a:avLst/>
          </a:prstGeom>
          <a:solidFill>
            <a:srgbClr val="4E91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err="1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MyBatis</a:t>
            </a:r>
            <a:endParaRPr lang="en-US" altLang="ko-KR" sz="2400" dirty="0" smtClean="0"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  <a:p>
            <a:pPr algn="ctr"/>
            <a:r>
              <a:rPr lang="en-US" altLang="ko-KR" sz="2400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(MAPPER)</a:t>
            </a:r>
            <a:endParaRPr lang="ko-KR" altLang="en-US" sz="2400" dirty="0"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70472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오늘의PPT색상테마068_003">
      <a:dk1>
        <a:srgbClr val="3A3838"/>
      </a:dk1>
      <a:lt1>
        <a:srgbClr val="FFFFFF"/>
      </a:lt1>
      <a:dk2>
        <a:srgbClr val="5D5B5B"/>
      </a:dk2>
      <a:lt2>
        <a:srgbClr val="F2F2F2"/>
      </a:lt2>
      <a:accent1>
        <a:srgbClr val="C87661"/>
      </a:accent1>
      <a:accent2>
        <a:srgbClr val="DF9D8C"/>
      </a:accent2>
      <a:accent3>
        <a:srgbClr val="FBD6C1"/>
      </a:accent3>
      <a:accent4>
        <a:srgbClr val="BB9F9E"/>
      </a:accent4>
      <a:accent5>
        <a:srgbClr val="8F807F"/>
      </a:accent5>
      <a:accent6>
        <a:srgbClr val="726564"/>
      </a:accent6>
      <a:hlink>
        <a:srgbClr val="757070"/>
      </a:hlink>
      <a:folHlink>
        <a:srgbClr val="757070"/>
      </a:folHlink>
    </a:clrScheme>
    <a:fontScheme name="free">
      <a:majorFont>
        <a:latin typeface="Arial"/>
        <a:ea typeface="나눔스퀘어라운드 Regular"/>
        <a:cs typeface=""/>
      </a:majorFont>
      <a:minorFont>
        <a:latin typeface="Arial"/>
        <a:ea typeface="나눔스퀘어라운드 Regular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3795</TotalTime>
  <Words>408</Words>
  <Application>Microsoft Office PowerPoint</Application>
  <PresentationFormat>와이드스크린</PresentationFormat>
  <Paragraphs>134</Paragraphs>
  <Slides>31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41" baseType="lpstr">
      <vt:lpstr>아리따-돋움(TTF)-Medium</vt:lpstr>
      <vt:lpstr>아리따-돋움(TTF)-Bold</vt:lpstr>
      <vt:lpstr>Arial</vt:lpstr>
      <vt:lpstr>Wingdings</vt:lpstr>
      <vt:lpstr>나눔스퀘어라운드 Regular</vt:lpstr>
      <vt:lpstr>맑은 고딕</vt:lpstr>
      <vt:lpstr>배달의민족 주아</vt:lpstr>
      <vt:lpstr>Beattingvile</vt:lpstr>
      <vt:lpstr>아리따-돋움(TTF)-SemiBold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lastModifiedBy>student</cp:lastModifiedBy>
  <cp:revision>365</cp:revision>
  <dcterms:created xsi:type="dcterms:W3CDTF">2015-01-21T11:35:38Z</dcterms:created>
  <dcterms:modified xsi:type="dcterms:W3CDTF">2019-12-20T05:54:44Z</dcterms:modified>
</cp:coreProperties>
</file>